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  <p:sldMasterId id="2147483858" r:id="rId2"/>
  </p:sldMasterIdLst>
  <p:sldIdLst>
    <p:sldId id="256" r:id="rId3"/>
    <p:sldId id="269" r:id="rId4"/>
    <p:sldId id="270" r:id="rId5"/>
    <p:sldId id="274" r:id="rId6"/>
    <p:sldId id="292" r:id="rId7"/>
    <p:sldId id="276" r:id="rId8"/>
    <p:sldId id="277" r:id="rId9"/>
    <p:sldId id="278" r:id="rId10"/>
    <p:sldId id="294" r:id="rId11"/>
    <p:sldId id="281" r:id="rId12"/>
    <p:sldId id="285" r:id="rId13"/>
    <p:sldId id="282" r:id="rId14"/>
    <p:sldId id="335" r:id="rId15"/>
    <p:sldId id="301" r:id="rId16"/>
    <p:sldId id="295" r:id="rId17"/>
    <p:sldId id="315" r:id="rId18"/>
    <p:sldId id="316" r:id="rId19"/>
    <p:sldId id="340" r:id="rId20"/>
    <p:sldId id="341" r:id="rId21"/>
    <p:sldId id="342" r:id="rId22"/>
    <p:sldId id="345" r:id="rId23"/>
    <p:sldId id="343" r:id="rId24"/>
    <p:sldId id="344" r:id="rId25"/>
    <p:sldId id="296" r:id="rId26"/>
    <p:sldId id="286" r:id="rId27"/>
    <p:sldId id="297" r:id="rId28"/>
    <p:sldId id="275" r:id="rId29"/>
    <p:sldId id="290" r:id="rId30"/>
    <p:sldId id="287" r:id="rId31"/>
    <p:sldId id="291" r:id="rId32"/>
    <p:sldId id="298" r:id="rId33"/>
    <p:sldId id="289" r:id="rId34"/>
    <p:sldId id="267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2274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9418833651269E-2"/>
          <c:y val="1.097761545225206E-3"/>
          <c:w val="0.6513071542492278"/>
          <c:h val="0.8633816854037608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19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BF-42A0-ADF2-C54628BD3F5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6BF-42A0-ADF2-C54628BD3F58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BF-42A0-ADF2-C54628BD3F58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F-42A0-ADF2-C54628BD3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latin typeface="Marcellus" panose="020E0602050203020307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Dochody majątkowe - 5.428.775,19 zł</c:v>
                </c:pt>
                <c:pt idx="1">
                  <c:v>Dochody bieżące - 62.443.835,93 zł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BF-42A0-ADF2-C54628BD3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Marcellus" panose="020E0602050203020307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Marcellus" panose="020E0602050203020307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58837115287881336"/>
          <c:y val="0.29708632794008399"/>
          <c:w val="0.40980941963000533"/>
          <c:h val="0.35775916554350795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64348963151461E-2"/>
          <c:y val="0.11499050914468528"/>
          <c:w val="0.78494721685199531"/>
          <c:h val="0.8424461992728382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wykonanych dochodów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7.6053137985186217E-2"/>
                  <c:y val="-0.246294644675262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77-4171-A27B-CA2223D47DDF}"/>
                </c:ext>
              </c:extLst>
            </c:dLbl>
            <c:dLbl>
              <c:idx val="3"/>
              <c:layout>
                <c:manualLayout>
                  <c:x val="-2.9513158024102114E-2"/>
                  <c:y val="5.47321432611695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171-A27B-CA2223D47DDF}"/>
                </c:ext>
              </c:extLst>
            </c:dLbl>
            <c:dLbl>
              <c:idx val="4"/>
              <c:layout>
                <c:manualLayout>
                  <c:x val="-7.9458502372582607E-3"/>
                  <c:y val="-2.46294644675262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81-4805-912A-E0591272DD64}"/>
                </c:ext>
              </c:extLst>
            </c:dLbl>
            <c:dLbl>
              <c:idx val="5"/>
              <c:layout>
                <c:manualLayout>
                  <c:x val="1.4996445724281096E-2"/>
                  <c:y val="-3.0595811264799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4E-4B04-A79D-05F44A99B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latin typeface="Marcellus" panose="020E0602050203020307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Dochody własne - 29.029.588,25  zł</c:v>
                </c:pt>
                <c:pt idx="1">
                  <c:v>Subwencje - 9.883.724,00 zł</c:v>
                </c:pt>
                <c:pt idx="2">
                  <c:v>Dotacje na zadania zlecone - 21.158.221,06 zł</c:v>
                </c:pt>
                <c:pt idx="3">
                  <c:v>Dotacje na zadania własne - 2.148.245,53 zł</c:v>
                </c:pt>
                <c:pt idx="4">
                  <c:v>Płatności w ramach projektów z udziałem środków europejskich - 2.532.029,19 zł</c:v>
                </c:pt>
                <c:pt idx="5">
                  <c:v>Dotacje na podstawie porozumień oraz środki otrzymane od pozostałych jednostek - 3.120.803,09 zł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0.42770000000000002</c:v>
                </c:pt>
                <c:pt idx="1">
                  <c:v>0.14560000000000001</c:v>
                </c:pt>
                <c:pt idx="2">
                  <c:v>0.31169999999999998</c:v>
                </c:pt>
                <c:pt idx="3">
                  <c:v>3.1699999999999999E-2</c:v>
                </c:pt>
                <c:pt idx="4">
                  <c:v>3.73E-2</c:v>
                </c:pt>
                <c:pt idx="5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D8-47E0-BD9F-3031D940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Marcellus" panose="020E0602050203020307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Marcellus" panose="020E0602050203020307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65096918815576721"/>
          <c:y val="8.2221900916289337E-2"/>
          <c:w val="0.34337594060901505"/>
          <c:h val="0.84388970568113186"/>
        </c:manualLayout>
      </c:layout>
      <c:overlay val="0"/>
      <c:spPr>
        <a:ln w="0"/>
      </c:spPr>
      <c:txPr>
        <a:bodyPr/>
        <a:lstStyle/>
        <a:p>
          <a:pPr>
            <a:defRPr sz="1400" baseline="0">
              <a:latin typeface="Marcellus" panose="020E0602050203020307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Struktura wydatków - 2020</a:t>
            </a:r>
            <a:endParaRPr lang="en-US" dirty="0"/>
          </a:p>
        </c:rich>
      </c:tx>
      <c:layout>
        <c:manualLayout>
          <c:xMode val="edge"/>
          <c:yMode val="edge"/>
          <c:x val="0.25965821474560008"/>
          <c:y val="0.13534078793713814"/>
        </c:manualLayout>
      </c:layout>
      <c:overlay val="0"/>
    </c:title>
    <c:autoTitleDeleted val="0"/>
    <c:view3D>
      <c:rotX val="30"/>
      <c:rotY val="2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59111140606416E-2"/>
          <c:y val="0.21182851918516613"/>
          <c:w val="0.53060146516475315"/>
          <c:h val="0.6828930601982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wydatków 2018 r</c:v>
                </c:pt>
              </c:strCache>
            </c:strRef>
          </c:tx>
          <c:explosion val="25"/>
          <c:dPt>
            <c:idx val="1"/>
            <c:bubble3D val="0"/>
            <c:explosion val="34"/>
            <c:extLst xmlns:c16r2="http://schemas.microsoft.com/office/drawing/2015/06/chart">
              <c:ext xmlns:c16="http://schemas.microsoft.com/office/drawing/2014/chart" uri="{C3380CC4-5D6E-409C-BE32-E72D297353CC}">
                <c16:uniqueId val="{00000000-8FBF-4105-BE2B-E6D9602D4700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BF-4105-BE2B-E6D9602D4700}"/>
                </c:ext>
              </c:extLst>
            </c:dLbl>
            <c:dLbl>
              <c:idx val="1"/>
              <c:layout>
                <c:manualLayout>
                  <c:x val="0.18729525397799257"/>
                  <c:y val="0.145138424616439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BF-4105-BE2B-E6D9602D470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Wydatki majątkowe - 10.028.097,65 zł</c:v>
                </c:pt>
                <c:pt idx="1">
                  <c:v>Wydatki bieżące - 60.623.851,99 zł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0.14193660190691379</c:v>
                </c:pt>
                <c:pt idx="1">
                  <c:v>0.85806339809308629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BF-4105-BE2B-E6D9602D4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96910987671051"/>
          <c:y val="0.36398618643926739"/>
          <c:w val="0.3459912665575855"/>
          <c:h val="0.37041968064463276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arcellus" panose="020E0602050203020307" pitchFamily="34" charset="0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81043862832508E-3"/>
          <c:y val="2.6128501604272492E-2"/>
          <c:w val="0.76539146050424134"/>
          <c:h val="0.8257069496981452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wydatkó bieżących - 2020</c:v>
                </c:pt>
              </c:strCache>
            </c:strRef>
          </c:tx>
          <c:explosion val="8"/>
          <c:dLbls>
            <c:dLbl>
              <c:idx val="3"/>
              <c:layout>
                <c:manualLayout>
                  <c:x val="4.0990284979701627E-2"/>
                  <c:y val="2.54965093873329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2-4B8A-85A5-0EC9F34B7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latin typeface="Marcellus" panose="020E0602050203020307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Wynagrodzenia i składki od nich naliczane - 21.955.612,50zł</c:v>
                </c:pt>
                <c:pt idx="1">
                  <c:v>Dotacje na zadania bieżące - 3.373.271,27zł</c:v>
                </c:pt>
                <c:pt idx="2">
                  <c:v>Wydatki na obsługę długu - 443.303,51zł</c:v>
                </c:pt>
                <c:pt idx="3">
                  <c:v>Wydatki na świadczenia na rzecz osób fizycznych - 22.830.079,50zł</c:v>
                </c:pt>
                <c:pt idx="4">
                  <c:v>Pozostałe wydatki bieżące - 12.021.585,21zł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0.36216129096550337</c:v>
                </c:pt>
                <c:pt idx="1">
                  <c:v>5.5642641621591882E-2</c:v>
                </c:pt>
                <c:pt idx="2">
                  <c:v>7.3123613140439114E-3</c:v>
                </c:pt>
                <c:pt idx="3">
                  <c:v>0.37658576204900107</c:v>
                </c:pt>
                <c:pt idx="4">
                  <c:v>0.19829794404985979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3-429D-B908-8E7E103AB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59283980725832"/>
          <c:y val="0.21663801822659129"/>
          <c:w val="0.32844758840621241"/>
          <c:h val="0.51960480811969467"/>
        </c:manualLayout>
      </c:layout>
      <c:overlay val="0"/>
      <c:spPr>
        <a:ln w="0"/>
      </c:spPr>
      <c:txPr>
        <a:bodyPr/>
        <a:lstStyle/>
        <a:p>
          <a:pPr>
            <a:defRPr sz="1800" baseline="0">
              <a:latin typeface="Marcellus" panose="020E0602050203020307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73850622010077"/>
          <c:y val="4.7182682107547821E-2"/>
          <c:w val="0.72328839710949822"/>
          <c:h val="0.83505848425450735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Wykonanie dochodów - 2020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44088258.079999998</c:v>
                </c:pt>
                <c:pt idx="1">
                  <c:v>52817509.880000003</c:v>
                </c:pt>
                <c:pt idx="2">
                  <c:v>56377468.229999997</c:v>
                </c:pt>
                <c:pt idx="3">
                  <c:v>59990762.619999997</c:v>
                </c:pt>
                <c:pt idx="4">
                  <c:v>64983726.75</c:v>
                </c:pt>
                <c:pt idx="5">
                  <c:v>67872611.120000005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46-46CA-B2A4-1661B0B0C38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Wykonanie wydatków - 2020</c:v>
                </c:pt>
              </c:strCache>
            </c:strRef>
          </c:tx>
          <c:spPr>
            <a:ln w="38100"/>
          </c:spPr>
          <c:dPt>
            <c:idx val="1"/>
            <c:bubble3D val="0"/>
            <c:spPr>
              <a:ln w="381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46-46CA-B2A4-1661B0B0C38A}"/>
              </c:ext>
            </c:extLst>
          </c:dPt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44329716.990000002</c:v>
                </c:pt>
                <c:pt idx="1">
                  <c:v>49476379.799999997</c:v>
                </c:pt>
                <c:pt idx="2">
                  <c:v>54096309.810000002</c:v>
                </c:pt>
                <c:pt idx="3">
                  <c:v>63170938.759999998</c:v>
                </c:pt>
                <c:pt idx="4">
                  <c:v>67781699.849999994</c:v>
                </c:pt>
                <c:pt idx="5">
                  <c:v>70651949.640000001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F46-46CA-B2A4-1661B0B0C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12672"/>
        <c:axId val="142618560"/>
      </c:lineChart>
      <c:catAx>
        <c:axId val="1428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618560"/>
        <c:crosses val="autoZero"/>
        <c:auto val="1"/>
        <c:lblAlgn val="ctr"/>
        <c:lblOffset val="100"/>
        <c:noMultiLvlLbl val="0"/>
      </c:catAx>
      <c:valAx>
        <c:axId val="142618560"/>
        <c:scaling>
          <c:orientation val="minMax"/>
          <c:min val="395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cellus" panose="020E0602050203020307" pitchFamily="34" charset="0"/>
              </a:defRPr>
            </a:pPr>
            <a:endParaRPr lang="pl-PL"/>
          </a:p>
        </c:txPr>
        <c:crossAx val="14281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61490063236362"/>
          <c:y val="0.48006376509163323"/>
          <c:w val="0.3290364817007449"/>
          <c:h val="0.30843388612679357"/>
        </c:manualLayout>
      </c:layout>
      <c:overlay val="0"/>
      <c:txPr>
        <a:bodyPr/>
        <a:lstStyle/>
        <a:p>
          <a:pPr>
            <a:defRPr>
              <a:latin typeface="Marcellus" panose="020E0602050203020307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ln w="28575"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l-PL" sz="1800" noProof="0">
                <a:latin typeface="Marcellus" panose="020E0602050203020307" pitchFamily="34" charset="0"/>
              </a:defRPr>
            </a:pPr>
            <a:r>
              <a:rPr lang="pl-PL" sz="1800" noProof="0" dirty="0">
                <a:latin typeface="Marcellus" panose="020E0602050203020307" pitchFamily="34" charset="0"/>
              </a:rPr>
              <a:t>Zadłużenie w latach 2002-2020 [mln zł]</a:t>
            </a:r>
          </a:p>
        </c:rich>
      </c:tx>
      <c:layout>
        <c:manualLayout>
          <c:xMode val="edge"/>
          <c:yMode val="edge"/>
          <c:x val="0.36311195866141738"/>
          <c:y val="1.63194430315442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990813648293969E-2"/>
          <c:y val="0.12067211934811578"/>
          <c:w val="0.84012286745406828"/>
          <c:h val="0.7274713832069381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Zadłużenie (w mln zł)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1250000000000002E-3"/>
                  <c:y val="0.195672477773325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03-4FB7-99E2-133194897D41}"/>
                </c:ext>
              </c:extLst>
            </c:dLbl>
            <c:dLbl>
              <c:idx val="4"/>
              <c:layout>
                <c:manualLayout>
                  <c:x val="-2.0833333333333715E-3"/>
                  <c:y val="0.161359885052867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76-4925-B3F9-209D96EAC9D8}"/>
                </c:ext>
              </c:extLst>
            </c:dLbl>
            <c:dLbl>
              <c:idx val="5"/>
              <c:layout>
                <c:manualLayout>
                  <c:x val="-3.819400322405998E-17"/>
                  <c:y val="0.235479519142777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76-4925-B3F9-209D96EAC9D8}"/>
                </c:ext>
              </c:extLst>
            </c:dLbl>
            <c:dLbl>
              <c:idx val="7"/>
              <c:layout>
                <c:manualLayout>
                  <c:x val="0"/>
                  <c:y val="0.229404680853159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76-4925-B3F9-209D96EAC9D8}"/>
                </c:ext>
              </c:extLst>
            </c:dLbl>
            <c:dLbl>
              <c:idx val="8"/>
              <c:layout>
                <c:manualLayout>
                  <c:x val="0"/>
                  <c:y val="0.328043384333705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76-4925-B3F9-209D96EAC9D8}"/>
                </c:ext>
              </c:extLst>
            </c:dLbl>
            <c:dLbl>
              <c:idx val="9"/>
              <c:layout>
                <c:manualLayout>
                  <c:x val="3.1249999999999234E-3"/>
                  <c:y val="0.295671257027586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76-4925-B3F9-209D96EAC9D8}"/>
                </c:ext>
              </c:extLst>
            </c:dLbl>
            <c:dLbl>
              <c:idx val="10"/>
              <c:layout>
                <c:manualLayout>
                  <c:x val="-7.638800644811996E-17"/>
                  <c:y val="0.361861865212557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76-4925-B3F9-209D96EAC9D8}"/>
                </c:ext>
              </c:extLst>
            </c:dLbl>
            <c:dLbl>
              <c:idx val="11"/>
              <c:layout>
                <c:manualLayout>
                  <c:x val="-7.638800644811996E-17"/>
                  <c:y val="0.365446513453795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76-4925-B3F9-209D96EAC9D8}"/>
                </c:ext>
              </c:extLst>
            </c:dLbl>
            <c:dLbl>
              <c:idx val="12"/>
              <c:layout>
                <c:manualLayout>
                  <c:x val="-1.0417486876641185E-3"/>
                  <c:y val="0.29970528627879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76-4925-B3F9-209D96EAC9D8}"/>
                </c:ext>
              </c:extLst>
            </c:dLbl>
            <c:dLbl>
              <c:idx val="13"/>
              <c:layout>
                <c:manualLayout>
                  <c:x val="2.0833333333333333E-3"/>
                  <c:y val="0.373585889207258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76-4925-B3F9-209D96EAC9D8}"/>
                </c:ext>
              </c:extLst>
            </c:dLbl>
            <c:dLbl>
              <c:idx val="14"/>
              <c:layout>
                <c:manualLayout>
                  <c:x val="-1.5277601289623992E-16"/>
                  <c:y val="0.24573269052146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3-4FB7-99E2-133194897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Marcellus" panose="020E0602050203020307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Arkusz1!$A$2:$A$20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Arkusz1!$C$2:$C$20</c:f>
              <c:numCache>
                <c:formatCode>#\ ##0.00_ ;\-#\ ##0.00\ </c:formatCode>
                <c:ptCount val="19"/>
                <c:pt idx="0">
                  <c:v>4.3335999999999997</c:v>
                </c:pt>
                <c:pt idx="1">
                  <c:v>9.9667999999999992</c:v>
                </c:pt>
                <c:pt idx="2">
                  <c:v>8.9498822799999989</c:v>
                </c:pt>
                <c:pt idx="3">
                  <c:v>10.157368570000001</c:v>
                </c:pt>
                <c:pt idx="4">
                  <c:v>13.509715640000001</c:v>
                </c:pt>
                <c:pt idx="5">
                  <c:v>14.67967275</c:v>
                </c:pt>
                <c:pt idx="6">
                  <c:v>17.345266120000002</c:v>
                </c:pt>
                <c:pt idx="7">
                  <c:v>19.53220541</c:v>
                </c:pt>
                <c:pt idx="8">
                  <c:v>20.891857899999998</c:v>
                </c:pt>
                <c:pt idx="9">
                  <c:v>22.929457899999999</c:v>
                </c:pt>
                <c:pt idx="10">
                  <c:v>22.017532899999999</c:v>
                </c:pt>
                <c:pt idx="11">
                  <c:v>19.759454999999999</c:v>
                </c:pt>
                <c:pt idx="12">
                  <c:v>21.148950800000001</c:v>
                </c:pt>
                <c:pt idx="13">
                  <c:v>21.517600479999999</c:v>
                </c:pt>
                <c:pt idx="14">
                  <c:v>19.36</c:v>
                </c:pt>
                <c:pt idx="15">
                  <c:v>17.058</c:v>
                </c:pt>
                <c:pt idx="16">
                  <c:v>20.257999999999999</c:v>
                </c:pt>
                <c:pt idx="17">
                  <c:v>25.11016034</c:v>
                </c:pt>
                <c:pt idx="18">
                  <c:v>28.52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776-4925-B3F9-209D96EAC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93"/>
        <c:axId val="249376768"/>
        <c:axId val="191460416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 (w %)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Marcellus" panose="020E0602050203020307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Arkusz1!$A$2:$A$20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Arkusz1!$B$2:$B$20</c:f>
              <c:numCache>
                <c:formatCode>0.00%</c:formatCode>
                <c:ptCount val="19"/>
                <c:pt idx="0">
                  <c:v>0.3599</c:v>
                </c:pt>
                <c:pt idx="1">
                  <c:v>0.51290000000000002</c:v>
                </c:pt>
                <c:pt idx="2">
                  <c:v>0.41110000000000002</c:v>
                </c:pt>
                <c:pt idx="3">
                  <c:v>0.4264</c:v>
                </c:pt>
                <c:pt idx="4">
                  <c:v>0.5212</c:v>
                </c:pt>
                <c:pt idx="5">
                  <c:v>0.52910000000000001</c:v>
                </c:pt>
                <c:pt idx="6">
                  <c:v>0.47560000000000002</c:v>
                </c:pt>
                <c:pt idx="7">
                  <c:v>0.52529999999999999</c:v>
                </c:pt>
                <c:pt idx="8">
                  <c:v>0.54190000000000005</c:v>
                </c:pt>
                <c:pt idx="9">
                  <c:v>0.59650000000000003</c:v>
                </c:pt>
                <c:pt idx="10">
                  <c:v>0.53210000000000002</c:v>
                </c:pt>
                <c:pt idx="11">
                  <c:v>0.43209999999999998</c:v>
                </c:pt>
                <c:pt idx="12">
                  <c:v>0.48480000000000001</c:v>
                </c:pt>
                <c:pt idx="13">
                  <c:v>0.49349999999999999</c:v>
                </c:pt>
                <c:pt idx="14">
                  <c:v>0.36399999999999999</c:v>
                </c:pt>
                <c:pt idx="15">
                  <c:v>0.30220000000000002</c:v>
                </c:pt>
                <c:pt idx="16">
                  <c:v>0.34239999999999998</c:v>
                </c:pt>
                <c:pt idx="17">
                  <c:v>0.39219999999999999</c:v>
                </c:pt>
                <c:pt idx="18">
                  <c:v>0.42070000000000002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776-4925-B3F9-209D96EAC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379328"/>
        <c:axId val="191460992"/>
      </c:lineChart>
      <c:catAx>
        <c:axId val="2493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460416"/>
        <c:crosses val="autoZero"/>
        <c:auto val="1"/>
        <c:lblAlgn val="ctr"/>
        <c:lblOffset val="100"/>
        <c:noMultiLvlLbl val="0"/>
      </c:catAx>
      <c:valAx>
        <c:axId val="191460416"/>
        <c:scaling>
          <c:orientation val="minMax"/>
        </c:scaling>
        <c:delete val="0"/>
        <c:axPos val="l"/>
        <c:majorGridlines/>
        <c:numFmt formatCode="#\ ##0.00_ ;\-#\ ##0.00\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cellus" panose="020E0602050203020307" pitchFamily="34" charset="0"/>
              </a:defRPr>
            </a:pPr>
            <a:endParaRPr lang="pl-PL"/>
          </a:p>
        </c:txPr>
        <c:crossAx val="249376768"/>
        <c:crosses val="autoZero"/>
        <c:crossBetween val="between"/>
      </c:valAx>
      <c:valAx>
        <c:axId val="1914609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cellus" panose="020E0602050203020307" pitchFamily="34" charset="0"/>
              </a:defRPr>
            </a:pPr>
            <a:endParaRPr lang="pl-PL"/>
          </a:p>
        </c:txPr>
        <c:crossAx val="249379328"/>
        <c:crosses val="max"/>
        <c:crossBetween val="between"/>
      </c:valAx>
      <c:catAx>
        <c:axId val="2493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4609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7498392388451443"/>
          <c:y val="0.9229060516221248"/>
          <c:w val="0.45003207020997377"/>
          <c:h val="7.7093948377875199E-2"/>
        </c:manualLayout>
      </c:layout>
      <c:overlay val="0"/>
      <c:txPr>
        <a:bodyPr/>
        <a:lstStyle/>
        <a:p>
          <a:pPr>
            <a:defRPr>
              <a:latin typeface="Marcellus" panose="020E0602050203020307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7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66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9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01BB1E3-3E1C-4F4D-89D0-7FA582D0C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042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18A30BB7-6DEB-457D-A28E-233F5DF8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D5E3D75-8123-4B85-83F0-E5388BC0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4051FE4-EED5-4873-A21E-838C5643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5E9FE31-E0BD-4FB1-9940-FBB50650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A5359859-99CB-4290-A4E0-3BC89F01C9C2}"/>
              </a:ext>
            </a:extLst>
          </p:cNvPr>
          <p:cNvSpPr/>
          <p:nvPr/>
        </p:nvSpPr>
        <p:spPr>
          <a:xfrm>
            <a:off x="0" y="2115127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A386342-2E69-4F28-BEC0-DE93E72A8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0233EBE-C313-48D4-B619-0B78CE08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8ECD20E-E341-4846-83E7-5D12289E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6FAFF4F-9270-4797-90B6-B176F389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ACC4457-6682-439A-BB9A-BAD8136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696E8FE-4F4C-4CAF-92DE-A793E155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0D1BFC06-F100-46B1-8E64-2F4CCC7BCD3E}"/>
              </a:ext>
            </a:extLst>
          </p:cNvPr>
          <p:cNvSpPr/>
          <p:nvPr/>
        </p:nvSpPr>
        <p:spPr>
          <a:xfrm>
            <a:off x="0" y="1494703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E754C787-4455-48A8-BCEA-968A8259F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B65361-D6C0-4E34-8016-FC896396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" y="0"/>
            <a:ext cx="12192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F370589-3E45-4CF4-9F0D-E1B20AAD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54992"/>
            <a:ext cx="10515600" cy="22269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29A6BAA-21F4-440A-BF57-6F9673DA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1B98151-1E92-4F1E-84E7-FB5348D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57A0123-EC13-4B09-95D1-3A4E5592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B023B7D6-5ED6-4A8C-B731-EAE72880533A}"/>
              </a:ext>
            </a:extLst>
          </p:cNvPr>
          <p:cNvSpPr/>
          <p:nvPr/>
        </p:nvSpPr>
        <p:spPr>
          <a:xfrm flipV="1">
            <a:off x="-9525" y="3006147"/>
            <a:ext cx="12201525" cy="11329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FDE468BA-9C7B-4DB4-8803-21E81824F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2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3CC88A-9E2A-4D45-A320-C4C041C6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7DE1482-E16A-4F73-A4F1-5C72ABF32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79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D17DF9F-E6CA-48E0-B48F-71B7ADD91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79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529E469-A19B-460D-B399-922D07E3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3758B1D-5025-4578-A1D3-4FE55709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BA73D8F-A473-4802-9405-CFAFAF16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6C87D3AB-C147-4B0E-BE3E-3F53A3D2188E}"/>
              </a:ext>
            </a:extLst>
          </p:cNvPr>
          <p:cNvSpPr/>
          <p:nvPr/>
        </p:nvSpPr>
        <p:spPr>
          <a:xfrm>
            <a:off x="0" y="1494703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90527B7-4216-465D-A290-1E01BC32F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6FFF8D-22B3-4CB9-BA9C-B48C07EB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9025647A-FD7E-4228-9B15-120445267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ED6E37FC-DB25-453B-8439-307981A9D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46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D577279F-AAD6-4672-9523-BF1AAEB1A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A30A8FC-457A-4E40-B71C-5D12F20BF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46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38A29ED6-7489-4D40-A4CA-74089B86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9D3A07C4-E011-4A88-ABF4-245B8BC9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EE19CBAA-03CF-462A-8701-2C032EDF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BB03A914-CEDF-4725-BF8A-5E8B5DE290C9}"/>
              </a:ext>
            </a:extLst>
          </p:cNvPr>
          <p:cNvSpPr/>
          <p:nvPr/>
        </p:nvSpPr>
        <p:spPr>
          <a:xfrm>
            <a:off x="0" y="1447005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CC591C8B-FAA4-4FA3-80AB-27BE3905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0A3618-C964-4C33-8FF3-4C93C09C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8F5E851A-46A9-48B6-945D-FDA303DD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F345E1AB-F12F-49DE-8CD8-DCCD3834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BAB43EE7-4C6E-4751-82AE-0DC5ACB2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C03AE4C9-A8D3-4688-9C18-9661D52A0CB5}"/>
              </a:ext>
            </a:extLst>
          </p:cNvPr>
          <p:cNvSpPr/>
          <p:nvPr/>
        </p:nvSpPr>
        <p:spPr>
          <a:xfrm>
            <a:off x="0" y="1468582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773B065-4F1C-411E-B266-496A5EF3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0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B16BD788-734F-494F-869D-0D6A25BD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733509B0-39A0-4DCC-BCB8-C17DC38E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0E58B3DD-ACD0-4114-AB9D-5FCB31E0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9C1F67C2-286F-4F1B-A667-47A5D47EF60E}"/>
              </a:ext>
            </a:extLst>
          </p:cNvPr>
          <p:cNvSpPr/>
          <p:nvPr/>
        </p:nvSpPr>
        <p:spPr>
          <a:xfrm>
            <a:off x="0" y="0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ptak&#10;&#10;Opis wygenerowany automatycznie">
            <a:extLst>
              <a:ext uri="{FF2B5EF4-FFF2-40B4-BE49-F238E27FC236}">
                <a16:creationId xmlns="" xmlns:a16="http://schemas.microsoft.com/office/drawing/2014/main" id="{A8AAF84F-7184-48F8-845F-FF97111BE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60" y="209344"/>
            <a:ext cx="647780" cy="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1489F9-BEDC-4D4E-B65D-4A256ECA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72025" cy="1570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722EBD8-3779-4826-BB2D-18C5A515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55692AF-6BCD-4982-B76D-CB5D0F852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9F7C378-677F-44F6-8AC5-6BAADBC3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AF51524-16BA-47A7-8F2C-778B1D33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739A54B-CBD0-4B8B-9074-7C74A5A3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4B4C2F09-AEC7-4659-981E-54A9BEA3FCA0}"/>
              </a:ext>
            </a:extLst>
          </p:cNvPr>
          <p:cNvSpPr/>
          <p:nvPr/>
        </p:nvSpPr>
        <p:spPr>
          <a:xfrm>
            <a:off x="0" y="1734056"/>
            <a:ext cx="4772025" cy="151389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ptak&#10;&#10;Opis wygenerowany automatycznie">
            <a:extLst>
              <a:ext uri="{FF2B5EF4-FFF2-40B4-BE49-F238E27FC236}">
                <a16:creationId xmlns="" xmlns:a16="http://schemas.microsoft.com/office/drawing/2014/main" id="{C8FAFAF2-6F2A-4268-A0DB-B9219DF4D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44" y="153928"/>
            <a:ext cx="647780" cy="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17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86F68D-784F-42C9-802F-FF0D99F1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72025" cy="1570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BEC08C95-5D7E-4891-B400-6D9386C0C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87A655A-0D66-4F10-91C7-CCD36CDC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CEDCAB6B-E234-4AB9-8CED-F2C62AD4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4AAB8B2-FE1C-495A-A52E-C7C48E36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8B0AD2A7-4FCF-4B3C-B872-203401E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479F802B-EE4F-4B08-8A67-50A11AC76667}"/>
              </a:ext>
            </a:extLst>
          </p:cNvPr>
          <p:cNvSpPr/>
          <p:nvPr/>
        </p:nvSpPr>
        <p:spPr>
          <a:xfrm>
            <a:off x="0" y="1734056"/>
            <a:ext cx="4772025" cy="151389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ptak&#10;&#10;Opis wygenerowany automatycznie">
            <a:extLst>
              <a:ext uri="{FF2B5EF4-FFF2-40B4-BE49-F238E27FC236}">
                <a16:creationId xmlns="" xmlns:a16="http://schemas.microsoft.com/office/drawing/2014/main" id="{82267EDE-C07B-4A85-AF06-113D81A06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44" y="153928"/>
            <a:ext cx="647780" cy="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2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3F154D-C4AD-43A0-9EEE-E701CEA3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0E4B121C-06C1-4B67-B29D-6DCA1F586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D4CA6F3-ED35-43F0-ADFF-61A9FBD1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6838AFC-24AE-47CB-BD4E-FE004B50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A8D8533-2C9B-41E4-B646-DFDD4DB6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03F18E81-3C73-4ED3-A89A-CB534B3CD23F}"/>
              </a:ext>
            </a:extLst>
          </p:cNvPr>
          <p:cNvSpPr/>
          <p:nvPr/>
        </p:nvSpPr>
        <p:spPr>
          <a:xfrm>
            <a:off x="0" y="1493405"/>
            <a:ext cx="12675162" cy="102898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CB17488C-771D-47C0-A23A-588FA3B35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612D26C6-4372-4876-92BC-9559A260E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63100" y="0"/>
            <a:ext cx="2628900" cy="6216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533539F0-A570-4758-A3E6-6C27F964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AA1EE81-BC7F-4CBC-8DBE-7C721718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E5FF438-5573-4A3E-9548-11D0BD17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C52FE12-6B2E-41CE-A5E9-4F695800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1BBF8170-EA48-4F20-9944-44E4F07B00BD}"/>
              </a:ext>
            </a:extLst>
          </p:cNvPr>
          <p:cNvSpPr/>
          <p:nvPr/>
        </p:nvSpPr>
        <p:spPr>
          <a:xfrm rot="5400000">
            <a:off x="6209252" y="3045583"/>
            <a:ext cx="6216073" cy="124907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0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97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9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8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47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56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03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7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1201057A-81B7-4CD5-A17E-A9CBF894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6981"/>
          </a:xfrm>
          <a:prstGeom prst="rect">
            <a:avLst/>
          </a:prstGeom>
          <a:solidFill>
            <a:srgbClr val="262F6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4BAEB70-2AA6-4083-8F88-AAD1AA21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B323125-CAF1-4772-AADE-1A72DA49A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87782" y="6356350"/>
            <a:ext cx="893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E4E98AA-E069-4636-A44A-442922235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5A4EB85-3C0D-4144-8A11-116F1D8DC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="" xmlns:a16="http://schemas.microsoft.com/office/drawing/2014/main" id="{51B95F36-10C4-49A9-99BB-D65B78ED7B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504" y="5308254"/>
            <a:ext cx="3529529" cy="19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cellus" panose="020E0602050203020307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1AC797C-FFE0-4D2B-8D5C-16BCCD5FA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289" y="646049"/>
            <a:ext cx="9521190" cy="3035808"/>
          </a:xfrm>
        </p:spPr>
        <p:txBody>
          <a:bodyPr anchor="ctr"/>
          <a:lstStyle/>
          <a:p>
            <a:pPr algn="ctr"/>
            <a:r>
              <a:rPr lang="pl-PL" sz="4000" b="1" dirty="0"/>
              <a:t>SPRAWOZDANIE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Z </a:t>
            </a:r>
            <a:r>
              <a:rPr lang="pl-PL" sz="4000" b="1" dirty="0"/>
              <a:t>WYKONANIA BUDŻETU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b="1" dirty="0"/>
              <a:t>GMINY MIASTO WĄBRZEŹNO</a:t>
            </a:r>
            <a:br>
              <a:rPr lang="pl-PL" sz="4000" b="1" dirty="0"/>
            </a:br>
            <a:r>
              <a:rPr lang="pl-PL" sz="4000" b="1" dirty="0"/>
              <a:t>ZA ROK 2020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3068639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84" y="318989"/>
            <a:ext cx="9089990" cy="880646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WYDATKI – OGÓLNA CHARAKTERYSTYKA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84" y="146782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="" xmlns:a16="http://schemas.microsoft.com/office/drawing/2014/main" id="{9639AED5-AA21-49B6-B8E7-06C051E2612A}"/>
              </a:ext>
            </a:extLst>
          </p:cNvPr>
          <p:cNvSpPr txBox="1">
            <a:spLocks/>
          </p:cNvSpPr>
          <p:nvPr/>
        </p:nvSpPr>
        <p:spPr>
          <a:xfrm>
            <a:off x="2393004" y="1763365"/>
            <a:ext cx="8307422" cy="69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>
                <a:latin typeface="Marcellus" panose="020E0602050203020307" pitchFamily="34" charset="0"/>
              </a:rPr>
              <a:t>Wykonanie </a:t>
            </a:r>
            <a:r>
              <a:rPr lang="pl-PL" sz="2400" smtClean="0">
                <a:latin typeface="Marcellus" panose="020E0602050203020307" pitchFamily="34" charset="0"/>
              </a:rPr>
              <a:t>wydatków </a:t>
            </a:r>
            <a:r>
              <a:rPr lang="pl-PL" sz="2400" dirty="0">
                <a:latin typeface="Marcellus" panose="020E0602050203020307" pitchFamily="34" charset="0"/>
              </a:rPr>
              <a:t>to kwota </a:t>
            </a:r>
            <a:r>
              <a:rPr lang="pl-PL" sz="2400" u="sng" dirty="0">
                <a:latin typeface="Marcellus" panose="020E0602050203020307" pitchFamily="34" charset="0"/>
              </a:rPr>
              <a:t>70.651.949,64 zł</a:t>
            </a:r>
          </a:p>
          <a:p>
            <a:endParaRPr lang="pl-PL" sz="2400" b="1" dirty="0">
              <a:latin typeface="Marcellus" panose="020E0602050203020307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777648458"/>
              </p:ext>
            </p:extLst>
          </p:nvPr>
        </p:nvGraphicFramePr>
        <p:xfrm>
          <a:off x="1896613" y="2110610"/>
          <a:ext cx="9595300" cy="456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041888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65" y="355809"/>
            <a:ext cx="9934831" cy="880646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STRUKTURA WYDATKÓW BIEŻĄCYCH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36852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837806023"/>
              </p:ext>
            </p:extLst>
          </p:nvPr>
        </p:nvGraphicFramePr>
        <p:xfrm>
          <a:off x="-618102" y="1706262"/>
          <a:ext cx="12703010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0184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189470"/>
            <a:ext cx="10676237" cy="1128584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PLAN I WYKONANIE WYDATKÓW</a:t>
            </a:r>
            <a:br>
              <a:rPr lang="pl-PL" sz="3600" dirty="0"/>
            </a:br>
            <a:r>
              <a:rPr lang="pl-PL" sz="3600" dirty="0"/>
              <a:t>2015-2020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39E3E2C-268C-40B4-9F76-EE229AE3B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79737"/>
              </p:ext>
            </p:extLst>
          </p:nvPr>
        </p:nvGraphicFramePr>
        <p:xfrm>
          <a:off x="4638975" y="1849965"/>
          <a:ext cx="4109609" cy="4661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102">
                  <a:extLst>
                    <a:ext uri="{9D8B030D-6E8A-4147-A177-3AD203B41FA5}">
                      <a16:colId xmlns="" xmlns:a16="http://schemas.microsoft.com/office/drawing/2014/main" val="3974365250"/>
                    </a:ext>
                  </a:extLst>
                </a:gridCol>
                <a:gridCol w="2901507">
                  <a:extLst>
                    <a:ext uri="{9D8B030D-6E8A-4147-A177-3AD203B41FA5}">
                      <a16:colId xmlns="" xmlns:a16="http://schemas.microsoft.com/office/drawing/2014/main" val="359196043"/>
                    </a:ext>
                  </a:extLst>
                </a:gridCol>
              </a:tblGrid>
              <a:tr h="83125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Rok</a:t>
                      </a:r>
                      <a:endParaRPr lang="pl-PL" sz="2000" b="1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Wykonanie wydatków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na 31.12.2019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1652653292"/>
                  </a:ext>
                </a:extLst>
              </a:tr>
              <a:tr h="63723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>
                          <a:effectLst/>
                          <a:latin typeface="Marcellus" panose="020E0602050203020307" pitchFamily="34" charset="0"/>
                        </a:rPr>
                        <a:t>2015</a:t>
                      </a:r>
                      <a:endParaRPr lang="pl-PL" sz="20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44.329.716,99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3652226429"/>
                  </a:ext>
                </a:extLst>
              </a:tr>
              <a:tr h="63723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>
                          <a:effectLst/>
                          <a:latin typeface="Marcellus" panose="020E0602050203020307" pitchFamily="34" charset="0"/>
                        </a:rPr>
                        <a:t>2016</a:t>
                      </a:r>
                      <a:endParaRPr lang="pl-PL" sz="20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49.476.379,80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4283847196"/>
                  </a:ext>
                </a:extLst>
              </a:tr>
              <a:tr h="63723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>
                          <a:effectLst/>
                          <a:latin typeface="Marcellus" panose="020E0602050203020307" pitchFamily="34" charset="0"/>
                        </a:rPr>
                        <a:t>2017</a:t>
                      </a:r>
                      <a:endParaRPr lang="pl-PL" sz="20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54.096.309,81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586998226"/>
                  </a:ext>
                </a:extLst>
              </a:tr>
              <a:tr h="63723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2018</a:t>
                      </a:r>
                      <a:endParaRPr lang="pl-PL" sz="2000" b="1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63.170.938,76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3819477758"/>
                  </a:ext>
                </a:extLst>
              </a:tr>
              <a:tr h="63723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67.781.699,85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723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70.651.949,64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41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22" y="171450"/>
            <a:ext cx="10354962" cy="1020048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WYKONANIE DOCHODÓW I WYDATKÓW</a:t>
            </a:r>
            <a:br>
              <a:rPr lang="pl-PL" sz="3600" dirty="0"/>
            </a:br>
            <a:r>
              <a:rPr lang="pl-PL" sz="3600" dirty="0"/>
              <a:t>2015-2020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39E3E2C-268C-40B4-9F76-EE229AE3B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81490"/>
              </p:ext>
            </p:extLst>
          </p:nvPr>
        </p:nvGraphicFramePr>
        <p:xfrm>
          <a:off x="2882256" y="1833030"/>
          <a:ext cx="6690111" cy="4089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6693">
                  <a:extLst>
                    <a:ext uri="{9D8B030D-6E8A-4147-A177-3AD203B41FA5}">
                      <a16:colId xmlns="" xmlns:a16="http://schemas.microsoft.com/office/drawing/2014/main" val="3974365250"/>
                    </a:ext>
                  </a:extLst>
                </a:gridCol>
                <a:gridCol w="2335293">
                  <a:extLst>
                    <a:ext uri="{9D8B030D-6E8A-4147-A177-3AD203B41FA5}">
                      <a16:colId xmlns="" xmlns:a16="http://schemas.microsoft.com/office/drawing/2014/main" val="359196043"/>
                    </a:ext>
                  </a:extLst>
                </a:gridCol>
                <a:gridCol w="2388125">
                  <a:extLst>
                    <a:ext uri="{9D8B030D-6E8A-4147-A177-3AD203B41FA5}">
                      <a16:colId xmlns="" xmlns:a16="http://schemas.microsoft.com/office/drawing/2014/main" val="1702151075"/>
                    </a:ext>
                  </a:extLst>
                </a:gridCol>
              </a:tblGrid>
              <a:tr h="80586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Rok</a:t>
                      </a:r>
                      <a:endParaRPr lang="pl-PL" sz="2000" b="1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Wykonanie dochodów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Wykonanie wydatków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1652653292"/>
                  </a:ext>
                </a:extLst>
              </a:tr>
              <a:tr h="54185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>
                          <a:effectLst/>
                          <a:latin typeface="Marcellus" panose="020E0602050203020307" pitchFamily="34" charset="0"/>
                        </a:rPr>
                        <a:t>2015</a:t>
                      </a:r>
                      <a:endParaRPr lang="pl-PL" sz="20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</a:rPr>
                        <a:t>43.602.235,65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44.329.716,99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3652226429"/>
                  </a:ext>
                </a:extLst>
              </a:tr>
              <a:tr h="54185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>
                          <a:effectLst/>
                          <a:latin typeface="Marcellus" panose="020E0602050203020307" pitchFamily="34" charset="0"/>
                        </a:rPr>
                        <a:t>2016</a:t>
                      </a:r>
                      <a:endParaRPr lang="pl-PL" sz="20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</a:rPr>
                        <a:t>53.383.201,22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49.476.379,80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4283847196"/>
                  </a:ext>
                </a:extLst>
              </a:tr>
              <a:tr h="54185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>
                          <a:effectLst/>
                          <a:latin typeface="Marcellus" panose="020E0602050203020307" pitchFamily="34" charset="0"/>
                        </a:rPr>
                        <a:t>2017</a:t>
                      </a:r>
                      <a:endParaRPr lang="pl-PL" sz="20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</a:rPr>
                        <a:t>56.583.798,40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54.096.309,81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586998226"/>
                  </a:ext>
                </a:extLst>
              </a:tr>
              <a:tr h="54185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2018</a:t>
                      </a:r>
                      <a:endParaRPr lang="pl-PL" sz="2000" b="1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</a:rPr>
                        <a:t>59.162.344,53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</a:rPr>
                        <a:t>63.170.938,76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3819477758"/>
                  </a:ext>
                </a:extLst>
              </a:tr>
              <a:tr h="54185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64.029.711,95 zł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67.781.699,85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185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67.872.611,12 zł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 smtClean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70.651.949,64 zł</a:t>
                      </a:r>
                      <a:endParaRPr lang="pl-PL" sz="20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189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1721" y="159779"/>
            <a:ext cx="10058400" cy="1260459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Zestawienie wykonania </a:t>
            </a:r>
            <a:r>
              <a:rPr lang="pl-PL" sz="4400" dirty="0" smtClean="0"/>
              <a:t>wydatków</a:t>
            </a:r>
            <a:br>
              <a:rPr lang="pl-PL" sz="4400" dirty="0" smtClean="0"/>
            </a:br>
            <a:r>
              <a:rPr lang="pl-PL" sz="4400" dirty="0" smtClean="0"/>
              <a:t>i </a:t>
            </a:r>
            <a:r>
              <a:rPr lang="pl-PL" sz="4400" dirty="0"/>
              <a:t>dochodów </a:t>
            </a:r>
            <a:r>
              <a:rPr lang="pl-PL" sz="4400" dirty="0" smtClean="0"/>
              <a:t>2015 - 2020</a:t>
            </a:r>
            <a:endParaRPr lang="pl-PL" sz="4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491612"/>
              </p:ext>
            </p:extLst>
          </p:nvPr>
        </p:nvGraphicFramePr>
        <p:xfrm>
          <a:off x="710119" y="1678405"/>
          <a:ext cx="10797702" cy="430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27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55" y="2428875"/>
            <a:ext cx="8213689" cy="1184090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/>
              <a:t>INWESTYCJE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510453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B21BF5D1-AE00-427F-8D4B-56D3E2228B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75" y="2360474"/>
            <a:ext cx="5305440" cy="335300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A63EF899-BC4A-4DF6-AC1C-303F465313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2380818"/>
            <a:ext cx="5311970" cy="334811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50496870-526B-4D6E-B3CA-78FFD6060988}"/>
              </a:ext>
            </a:extLst>
          </p:cNvPr>
          <p:cNvSpPr txBox="1"/>
          <p:nvPr/>
        </p:nvSpPr>
        <p:spPr>
          <a:xfrm>
            <a:off x="1" y="191582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Rewitalizacja Podzamcza – modernizacja parku na Wzgórzu Zamkowym oraz budowa parku rekreacji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="" xmlns:a16="http://schemas.microsoft.com/office/drawing/2014/main" id="{F9806172-1A04-48C3-94D4-0C28E78FD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73718"/>
              </p:ext>
            </p:extLst>
          </p:nvPr>
        </p:nvGraphicFramePr>
        <p:xfrm>
          <a:off x="6853806" y="5944672"/>
          <a:ext cx="4717713" cy="821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736">
                  <a:extLst>
                    <a:ext uri="{9D8B030D-6E8A-4147-A177-3AD203B41FA5}">
                      <a16:colId xmlns="" xmlns:a16="http://schemas.microsoft.com/office/drawing/2014/main" val="2851792192"/>
                    </a:ext>
                  </a:extLst>
                </a:gridCol>
                <a:gridCol w="2305977">
                  <a:extLst>
                    <a:ext uri="{9D8B030D-6E8A-4147-A177-3AD203B41FA5}">
                      <a16:colId xmlns="" xmlns:a16="http://schemas.microsoft.com/office/drawing/2014/main" val="1920690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680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4.582.980,00 zł (2021)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3.194.981,77 zł, z czego: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- 2.744.747,14 zł (EFRR),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- 450.234,63 zł (budżet państwa)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550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8012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32C626A3-C0F9-49FC-84BB-932CACE74C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18" y="2011486"/>
            <a:ext cx="6275412" cy="4199835"/>
          </a:xfrm>
          <a:prstGeom prst="rect">
            <a:avLst/>
          </a:prstGeom>
        </p:spPr>
      </p:pic>
      <p:sp>
        <p:nvSpPr>
          <p:cNvPr id="12" name="Pole tekstowe 52">
            <a:extLst>
              <a:ext uri="{FF2B5EF4-FFF2-40B4-BE49-F238E27FC236}">
                <a16:creationId xmlns="" xmlns:a16="http://schemas.microsoft.com/office/drawing/2014/main" id="{A39DE246-EF35-4585-A6C2-745BB6D3FE09}"/>
              </a:ext>
            </a:extLst>
          </p:cNvPr>
          <p:cNvSpPr txBox="1"/>
          <p:nvPr/>
        </p:nvSpPr>
        <p:spPr>
          <a:xfrm>
            <a:off x="5119418" y="6345865"/>
            <a:ext cx="6134736" cy="27699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l-PL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Rewitalizacja Podzamcza - budowa przystani sportów wodnych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="" xmlns:a16="http://schemas.microsoft.com/office/drawing/2014/main" id="{A67E0249-AF47-41F0-8A83-81485F476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16542"/>
              </p:ext>
            </p:extLst>
          </p:nvPr>
        </p:nvGraphicFramePr>
        <p:xfrm>
          <a:off x="248383" y="2020939"/>
          <a:ext cx="4591050" cy="125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114">
                  <a:extLst>
                    <a:ext uri="{9D8B030D-6E8A-4147-A177-3AD203B41FA5}">
                      <a16:colId xmlns="" xmlns:a16="http://schemas.microsoft.com/office/drawing/2014/main" val="3700825181"/>
                    </a:ext>
                  </a:extLst>
                </a:gridCol>
                <a:gridCol w="1981936">
                  <a:extLst>
                    <a:ext uri="{9D8B030D-6E8A-4147-A177-3AD203B41FA5}">
                      <a16:colId xmlns="" xmlns:a16="http://schemas.microsoft.com/office/drawing/2014/main" val="14681491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Koszty poniesione i do poniesienia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790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5.771.545,50 zł,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z czego: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- 1.192.426,55 zł (2020 </a:t>
                      </a:r>
                      <a:r>
                        <a:rPr lang="pl-PL" sz="1200" dirty="0" smtClean="0">
                          <a:effectLst/>
                        </a:rPr>
                        <a:t>)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- 4.579.118,95 zł (2021 </a:t>
                      </a:r>
                      <a:r>
                        <a:rPr lang="pl-PL" sz="1200" dirty="0" smtClean="0">
                          <a:effectLst/>
                        </a:rPr>
                        <a:t>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4.756.219,47 zł (EFRR):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- 1.009.662,84 zł (2020),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- 3.746.556,63 zł (2021)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5071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6847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CE49D4B-A1BA-4CA8-852D-616DDA614E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68" y="1941347"/>
            <a:ext cx="3655407" cy="2430157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5934E7A9-59A8-4AA0-8C87-5EB9C00C1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20980"/>
              </p:ext>
            </p:extLst>
          </p:nvPr>
        </p:nvGraphicFramePr>
        <p:xfrm>
          <a:off x="6995394" y="5577074"/>
          <a:ext cx="4539988" cy="1144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7349">
                  <a:extLst>
                    <a:ext uri="{9D8B030D-6E8A-4147-A177-3AD203B41FA5}">
                      <a16:colId xmlns="" xmlns:a16="http://schemas.microsoft.com/office/drawing/2014/main" val="569869405"/>
                    </a:ext>
                  </a:extLst>
                </a:gridCol>
                <a:gridCol w="2062639">
                  <a:extLst>
                    <a:ext uri="{9D8B030D-6E8A-4147-A177-3AD203B41FA5}">
                      <a16:colId xmlns="" xmlns:a16="http://schemas.microsoft.com/office/drawing/2014/main" val="2957677003"/>
                    </a:ext>
                  </a:extLst>
                </a:gridCol>
              </a:tblGrid>
              <a:tr h="227484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Koszty poniesione i do poniesienia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44787019"/>
                  </a:ext>
                </a:extLst>
              </a:tr>
              <a:tr h="91684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4.033.345,77 zł (2019 – 2020), </a:t>
                      </a:r>
                      <a:endParaRPr lang="pl-PL" sz="1200" dirty="0" smtClean="0">
                        <a:effectLst/>
                      </a:endParaRP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z </a:t>
                      </a:r>
                      <a:r>
                        <a:rPr lang="pl-PL" sz="1200" dirty="0">
                          <a:effectLst/>
                        </a:rPr>
                        <a:t>czego</a:t>
                      </a:r>
                      <a:r>
                        <a:rPr lang="pl-PL" sz="1200" dirty="0" smtClean="0">
                          <a:effectLst/>
                        </a:rPr>
                        <a:t>: 2.012.982,88 </a:t>
                      </a:r>
                      <a:r>
                        <a:rPr lang="pl-PL" sz="1200" dirty="0">
                          <a:effectLst/>
                        </a:rPr>
                        <a:t>zł (2020 r</a:t>
                      </a:r>
                      <a:r>
                        <a:rPr lang="pl-PL" sz="1200" dirty="0" smtClean="0">
                          <a:effectLst/>
                        </a:rPr>
                        <a:t>.)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2.016.672,00 zł (FDS)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6980796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9BDDB408-CC96-47B8-ACFB-9879EF68F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713" y="4541584"/>
            <a:ext cx="3289788" cy="20709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43466F65-0921-467E-9653-F23819E01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94" y="2695909"/>
            <a:ext cx="4314825" cy="2608215"/>
          </a:xfrm>
          <a:prstGeom prst="rect">
            <a:avLst/>
          </a:prstGeom>
        </p:spPr>
      </p:pic>
      <p:sp>
        <p:nvSpPr>
          <p:cNvPr id="12" name="Pole tekstowe 49">
            <a:extLst>
              <a:ext uri="{FF2B5EF4-FFF2-40B4-BE49-F238E27FC236}">
                <a16:creationId xmlns="" xmlns:a16="http://schemas.microsoft.com/office/drawing/2014/main" id="{CF8A8B51-B6D9-42B8-9691-F7160AAE83D0}"/>
              </a:ext>
            </a:extLst>
          </p:cNvPr>
          <p:cNvSpPr txBox="1"/>
          <p:nvPr/>
        </p:nvSpPr>
        <p:spPr>
          <a:xfrm>
            <a:off x="6770231" y="1870294"/>
            <a:ext cx="4539987" cy="103006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pl-PL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Przebudowa </a:t>
            </a:r>
            <a:r>
              <a:rPr lang="pl-PL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ulic Pięknej, Kwiatowej i Wspólnej</a:t>
            </a:r>
          </a:p>
        </p:txBody>
      </p:sp>
    </p:spTree>
    <p:extLst>
      <p:ext uri="{BB962C8B-B14F-4D97-AF65-F5344CB8AC3E}">
        <p14:creationId xmlns:p14="http://schemas.microsoft.com/office/powerpoint/2010/main" val="85234606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313E2E5-CF80-4606-A3AC-B4E38E9A74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4" y="2050578"/>
            <a:ext cx="4504561" cy="3027775"/>
          </a:xfrm>
          <a:prstGeom prst="rect">
            <a:avLst/>
          </a:prstGeom>
        </p:spPr>
      </p:pic>
      <p:sp>
        <p:nvSpPr>
          <p:cNvPr id="7" name="Pole tekstowe 70">
            <a:extLst>
              <a:ext uri="{FF2B5EF4-FFF2-40B4-BE49-F238E27FC236}">
                <a16:creationId xmlns="" xmlns:a16="http://schemas.microsoft.com/office/drawing/2014/main" id="{E8FD9E5A-15A2-43BC-89DE-49B4562F01DF}"/>
              </a:ext>
            </a:extLst>
          </p:cNvPr>
          <p:cNvSpPr txBox="1"/>
          <p:nvPr/>
        </p:nvSpPr>
        <p:spPr>
          <a:xfrm>
            <a:off x="3243263" y="5337042"/>
            <a:ext cx="4574707" cy="43510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pl-PL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Ulica </a:t>
            </a:r>
            <a:r>
              <a:rPr lang="pl-PL" b="1" dirty="0" smtClean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Legionistów </a:t>
            </a:r>
            <a:r>
              <a:rPr lang="pl-PL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 przebudowie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D71AA20-0D20-4445-88D5-3DFDF8D16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674" y="2008269"/>
            <a:ext cx="4337538" cy="3112392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5AC7EFE0-2B58-43EB-A8A1-017F4867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60081"/>
              </p:ext>
            </p:extLst>
          </p:nvPr>
        </p:nvGraphicFramePr>
        <p:xfrm>
          <a:off x="6286812" y="5928091"/>
          <a:ext cx="4518208" cy="610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5464">
                  <a:extLst>
                    <a:ext uri="{9D8B030D-6E8A-4147-A177-3AD203B41FA5}">
                      <a16:colId xmlns="" xmlns:a16="http://schemas.microsoft.com/office/drawing/2014/main" val="3095373003"/>
                    </a:ext>
                  </a:extLst>
                </a:gridCol>
                <a:gridCol w="2052744">
                  <a:extLst>
                    <a:ext uri="{9D8B030D-6E8A-4147-A177-3AD203B41FA5}">
                      <a16:colId xmlns="" xmlns:a16="http://schemas.microsoft.com/office/drawing/2014/main" val="4031168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3744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663.013,28 zł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331.506,00 zł (FDS) 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331.507,28 zł (RFIL)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68986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7044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55" y="310852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ZAŁOŻENIA DO BUDŻETU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1876425" y="2230527"/>
            <a:ext cx="9353550" cy="352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>
                <a:latin typeface="Marcellus" panose="020E0602050203020307" pitchFamily="34" charset="0"/>
              </a:rPr>
              <a:t>Budżet Miasta </a:t>
            </a:r>
            <a:r>
              <a:rPr lang="pl-PL" sz="2800" dirty="0" smtClean="0">
                <a:latin typeface="Marcellus" panose="020E0602050203020307" pitchFamily="34" charset="0"/>
              </a:rPr>
              <a:t>Wąbrzeźno </a:t>
            </a:r>
            <a:r>
              <a:rPr lang="pl-PL" sz="2800" dirty="0">
                <a:latin typeface="Marcellus" panose="020E0602050203020307" pitchFamily="34" charset="0"/>
              </a:rPr>
              <a:t>na rok 2020 przyjęty został U</a:t>
            </a:r>
            <a:r>
              <a:rPr lang="pl-PL" sz="2800" dirty="0" smtClean="0">
                <a:latin typeface="Marcellus" panose="020E0602050203020307" pitchFamily="34" charset="0"/>
              </a:rPr>
              <a:t>chwałą </a:t>
            </a:r>
            <a:r>
              <a:rPr lang="pl-PL" sz="2800" dirty="0">
                <a:latin typeface="Marcellus" panose="020E0602050203020307" pitchFamily="34" charset="0"/>
              </a:rPr>
              <a:t>NR XV/95/19 Rady Miasta Wąbrzeźno z </a:t>
            </a:r>
            <a:r>
              <a:rPr lang="pl-PL" sz="2800" dirty="0" smtClean="0">
                <a:latin typeface="Marcellus" panose="020E0602050203020307" pitchFamily="34" charset="0"/>
              </a:rPr>
              <a:t>dnia 20 </a:t>
            </a:r>
            <a:r>
              <a:rPr lang="pl-PL" sz="2800" dirty="0">
                <a:latin typeface="Marcellus" panose="020E0602050203020307" pitchFamily="34" charset="0"/>
              </a:rPr>
              <a:t>grudnia 2019 </a:t>
            </a:r>
            <a:r>
              <a:rPr lang="pl-PL" sz="2800" dirty="0" smtClean="0">
                <a:latin typeface="Marcellus" panose="020E0602050203020307" pitchFamily="34" charset="0"/>
              </a:rPr>
              <a:t>roku.</a:t>
            </a:r>
            <a:endParaRPr lang="pl-PL" sz="2800" dirty="0">
              <a:latin typeface="Marcellus" panose="020E0602050203020307" pitchFamily="34" charset="0"/>
            </a:endParaRPr>
          </a:p>
          <a:p>
            <a:r>
              <a:rPr lang="pl-PL" sz="2800" dirty="0">
                <a:latin typeface="Marcellus" panose="020E0602050203020307" pitchFamily="34" charset="0"/>
              </a:rPr>
              <a:t>Podstawą przygotowania budżetu były ogłoszone przez Ministerstwo Finansów wskaźniki do opracowania planów finansowych na 2020 </a:t>
            </a:r>
            <a:r>
              <a:rPr lang="pl-PL" sz="2800" dirty="0" smtClean="0">
                <a:latin typeface="Marcellus" panose="020E0602050203020307" pitchFamily="34" charset="0"/>
              </a:rPr>
              <a:t>rok.</a:t>
            </a:r>
            <a:endParaRPr lang="pl-PL" sz="2800" dirty="0">
              <a:latin typeface="Marcellus" panose="020E0602050203020307" pitchFamily="34" charset="0"/>
            </a:endParaRPr>
          </a:p>
          <a:p>
            <a:endParaRPr lang="pl-PL" sz="2800" dirty="0">
              <a:latin typeface="Marcellus" panose="020E0602050203020307" pitchFamily="34" charset="0"/>
            </a:endParaRPr>
          </a:p>
          <a:p>
            <a:endParaRPr lang="pl-PL" sz="2800" dirty="0">
              <a:latin typeface="Marcellus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10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221934B-41A0-449E-82DA-EFC823EC71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39" y="2011485"/>
            <a:ext cx="5294337" cy="372109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79F7B4CD-D7F7-4592-8617-D214E1277702}"/>
              </a:ext>
            </a:extLst>
          </p:cNvPr>
          <p:cNvSpPr txBox="1"/>
          <p:nvPr/>
        </p:nvSpPr>
        <p:spPr>
          <a:xfrm>
            <a:off x="3030510" y="5873233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Ulica Generała Hallera po przebudowie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E1999FB0-0093-4E04-8180-0844223B4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60097"/>
              </p:ext>
            </p:extLst>
          </p:nvPr>
        </p:nvGraphicFramePr>
        <p:xfrm>
          <a:off x="7164197" y="5954895"/>
          <a:ext cx="4428110" cy="672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300">
                  <a:extLst>
                    <a:ext uri="{9D8B030D-6E8A-4147-A177-3AD203B41FA5}">
                      <a16:colId xmlns="" xmlns:a16="http://schemas.microsoft.com/office/drawing/2014/main" val="1952117896"/>
                    </a:ext>
                  </a:extLst>
                </a:gridCol>
                <a:gridCol w="2011810">
                  <a:extLst>
                    <a:ext uri="{9D8B030D-6E8A-4147-A177-3AD203B41FA5}">
                      <a16:colId xmlns="" xmlns:a16="http://schemas.microsoft.com/office/drawing/2014/main" val="38979633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7824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1.904.615,26 zł, z czego;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- 952.307,63 zł (2020)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952.307,00 zł (FDS)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78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3521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2C2E4D2-550D-4745-9612-5083B80846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" y="2011485"/>
            <a:ext cx="4663552" cy="315109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86C1C43-7398-4292-A77E-E96BD8F6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82" y="2041860"/>
            <a:ext cx="4469601" cy="293458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A82A953C-C8A7-4FED-AC15-49B25AC91A7E}"/>
              </a:ext>
            </a:extLst>
          </p:cNvPr>
          <p:cNvSpPr txBox="1"/>
          <p:nvPr/>
        </p:nvSpPr>
        <p:spPr>
          <a:xfrm>
            <a:off x="1075593" y="5192952"/>
            <a:ext cx="6479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Przyjazny dworzec kolejowy w </a:t>
            </a:r>
            <a:r>
              <a:rPr lang="pl-PL" sz="1800" b="1" dirty="0" smtClean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Wąbrzeźnie - </a:t>
            </a: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utworzenie infrastruktury dla podróżnych i mieszkańców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FAA214BE-F61B-4C6A-9017-D645AF141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68241"/>
              </p:ext>
            </p:extLst>
          </p:nvPr>
        </p:nvGraphicFramePr>
        <p:xfrm>
          <a:off x="6667501" y="5548342"/>
          <a:ext cx="4236947" cy="646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980">
                  <a:extLst>
                    <a:ext uri="{9D8B030D-6E8A-4147-A177-3AD203B41FA5}">
                      <a16:colId xmlns="" xmlns:a16="http://schemas.microsoft.com/office/drawing/2014/main" val="913505047"/>
                    </a:ext>
                  </a:extLst>
                </a:gridCol>
                <a:gridCol w="1873967">
                  <a:extLst>
                    <a:ext uri="{9D8B030D-6E8A-4147-A177-3AD203B41FA5}">
                      <a16:colId xmlns="" xmlns:a16="http://schemas.microsoft.com/office/drawing/2014/main" val="2363615859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Koszty poniesione i do poniesienia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41588002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1.092.876,34 zł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927.754,88 zł (EFFR)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005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4304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F543FB8-87E1-4290-AC28-0433E22303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183693"/>
            <a:ext cx="4224703" cy="289826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4554D41-2A49-46D4-86A9-B046D34DB660}"/>
              </a:ext>
            </a:extLst>
          </p:cNvPr>
          <p:cNvSpPr txBox="1"/>
          <p:nvPr/>
        </p:nvSpPr>
        <p:spPr>
          <a:xfrm>
            <a:off x="1638301" y="5227642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Tężnie solankowe na Podzamczu i w parku przy WDK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5DDF9958-78DA-4035-ACDB-691A7FD3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475" y="2183693"/>
            <a:ext cx="4153413" cy="2898261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936CCBE8-1C3E-4BC1-8EDD-8EC945A19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45735"/>
              </p:ext>
            </p:extLst>
          </p:nvPr>
        </p:nvGraphicFramePr>
        <p:xfrm>
          <a:off x="6270475" y="5742662"/>
          <a:ext cx="4432183" cy="717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523">
                  <a:extLst>
                    <a:ext uri="{9D8B030D-6E8A-4147-A177-3AD203B41FA5}">
                      <a16:colId xmlns="" xmlns:a16="http://schemas.microsoft.com/office/drawing/2014/main" val="2359050092"/>
                    </a:ext>
                  </a:extLst>
                </a:gridCol>
                <a:gridCol w="2013660">
                  <a:extLst>
                    <a:ext uri="{9D8B030D-6E8A-4147-A177-3AD203B41FA5}">
                      <a16:colId xmlns="" xmlns:a16="http://schemas.microsoft.com/office/drawing/2014/main" val="121187652"/>
                    </a:ext>
                  </a:extLst>
                </a:gridCol>
              </a:tblGrid>
              <a:tr h="358826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4493560"/>
                  </a:ext>
                </a:extLst>
              </a:tr>
              <a:tr h="35882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157.736,00 zł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156.636,60 zł (RFIL)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456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0538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92688D3-58E6-4C7C-AE48-0D0843EBBC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67" y="1799590"/>
            <a:ext cx="6779065" cy="380990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997C4240-1010-4E59-A7A8-485AC37C2264}"/>
              </a:ext>
            </a:extLst>
          </p:cNvPr>
          <p:cNvSpPr txBox="1"/>
          <p:nvPr/>
        </p:nvSpPr>
        <p:spPr>
          <a:xfrm>
            <a:off x="2706467" y="5690321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Instalacja fotowoltaiczna na dachu SP3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99F33178-156A-4DD3-8001-7AE342D64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84404"/>
              </p:ext>
            </p:extLst>
          </p:nvPr>
        </p:nvGraphicFramePr>
        <p:xfrm>
          <a:off x="7025307" y="5854684"/>
          <a:ext cx="4322180" cy="670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497">
                  <a:extLst>
                    <a:ext uri="{9D8B030D-6E8A-4147-A177-3AD203B41FA5}">
                      <a16:colId xmlns="" xmlns:a16="http://schemas.microsoft.com/office/drawing/2014/main" val="563503711"/>
                    </a:ext>
                  </a:extLst>
                </a:gridCol>
                <a:gridCol w="1963683">
                  <a:extLst>
                    <a:ext uri="{9D8B030D-6E8A-4147-A177-3AD203B41FA5}">
                      <a16:colId xmlns="" xmlns:a16="http://schemas.microsoft.com/office/drawing/2014/main" val="463194824"/>
                    </a:ext>
                  </a:extLst>
                </a:gridCol>
              </a:tblGrid>
              <a:tr h="335052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Koszty poniesione i do poniesienia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18263270"/>
                  </a:ext>
                </a:extLst>
              </a:tr>
              <a:tr h="335052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275.206,50 zł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100.881,00 (EFRR)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0628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5957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55" y="2500313"/>
            <a:ext cx="8213689" cy="1112652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/>
              <a:t>DEFICYT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965820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827" y="46237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DEFICYT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1483262" y="1904581"/>
            <a:ext cx="9647796" cy="3967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700" b="1" dirty="0">
                <a:latin typeface="Marcellus" panose="020E0602050203020307" pitchFamily="34" charset="0"/>
              </a:rPr>
              <a:t>Rok 2015</a:t>
            </a:r>
            <a:r>
              <a:rPr lang="pl-PL" sz="1700" dirty="0">
                <a:latin typeface="Marcellus" panose="020E0602050203020307" pitchFamily="34" charset="0"/>
              </a:rPr>
              <a:t> zakończył się </a:t>
            </a:r>
            <a:r>
              <a:rPr lang="pl-PL" sz="1700" b="1" dirty="0">
                <a:latin typeface="Marcellus" panose="020E0602050203020307" pitchFamily="34" charset="0"/>
              </a:rPr>
              <a:t>deficytem</a:t>
            </a:r>
            <a:r>
              <a:rPr lang="pl-PL" sz="1700" dirty="0">
                <a:latin typeface="Marcellus" panose="020E0602050203020307" pitchFamily="34" charset="0"/>
              </a:rPr>
              <a:t> na kwotę 727.481,34 </a:t>
            </a:r>
            <a:r>
              <a:rPr lang="pl-PL" sz="1700" dirty="0" smtClean="0">
                <a:latin typeface="Marcellus" panose="020E0602050203020307" pitchFamily="34" charset="0"/>
              </a:rPr>
              <a:t>zł. </a:t>
            </a:r>
            <a:r>
              <a:rPr lang="pl-PL" sz="1700" dirty="0">
                <a:latin typeface="Marcellus" panose="020E0602050203020307" pitchFamily="34" charset="0"/>
              </a:rPr>
              <a:t>W efekcie zmniejszyło się planowane zadłużenie gminy, w stosunku do dochodów gminy, z 52,90% na 49,12</a:t>
            </a:r>
            <a:r>
              <a:rPr lang="pl-PL" sz="1700" dirty="0" smtClean="0">
                <a:latin typeface="Marcellus" panose="020E0602050203020307" pitchFamily="34" charset="0"/>
              </a:rPr>
              <a:t>%.</a:t>
            </a:r>
            <a:endParaRPr lang="pl-PL" sz="1700" dirty="0">
              <a:latin typeface="Marcellus" panose="020E0602050203020307" pitchFamily="34" charset="0"/>
            </a:endParaRPr>
          </a:p>
          <a:p>
            <a:pPr algn="just"/>
            <a:r>
              <a:rPr lang="pl-PL" sz="1700" b="1" dirty="0">
                <a:latin typeface="Marcellus" panose="020E0602050203020307" pitchFamily="34" charset="0"/>
              </a:rPr>
              <a:t>Rok 2016</a:t>
            </a:r>
            <a:r>
              <a:rPr lang="pl-PL" sz="1700" dirty="0">
                <a:latin typeface="Marcellus" panose="020E0602050203020307" pitchFamily="34" charset="0"/>
              </a:rPr>
              <a:t> zakończył się </a:t>
            </a:r>
            <a:r>
              <a:rPr lang="pl-PL" sz="1700" b="1" dirty="0">
                <a:latin typeface="Marcellus" panose="020E0602050203020307" pitchFamily="34" charset="0"/>
              </a:rPr>
              <a:t>nadwyżką</a:t>
            </a:r>
            <a:r>
              <a:rPr lang="pl-PL" sz="1700" dirty="0">
                <a:latin typeface="Marcellus" panose="020E0602050203020307" pitchFamily="34" charset="0"/>
              </a:rPr>
              <a:t> na kwotę 3.906.821,42 </a:t>
            </a:r>
            <a:r>
              <a:rPr lang="pl-PL" sz="1700" dirty="0" smtClean="0">
                <a:latin typeface="Marcellus" panose="020E0602050203020307" pitchFamily="34" charset="0"/>
              </a:rPr>
              <a:t>zł - to </a:t>
            </a:r>
            <a:r>
              <a:rPr lang="pl-PL" sz="1700" dirty="0">
                <a:latin typeface="Marcellus" panose="020E0602050203020307" pitchFamily="34" charset="0"/>
              </a:rPr>
              <a:t>spowodowało </a:t>
            </a:r>
            <a:r>
              <a:rPr lang="pl-PL" sz="1700" dirty="0" smtClean="0">
                <a:latin typeface="Marcellus" panose="020E0602050203020307" pitchFamily="34" charset="0"/>
              </a:rPr>
              <a:t>zmniejszenie </a:t>
            </a:r>
            <a:r>
              <a:rPr lang="pl-PL" sz="1700" dirty="0">
                <a:latin typeface="Marcellus" panose="020E0602050203020307" pitchFamily="34" charset="0"/>
              </a:rPr>
              <a:t>planowanego zadłużenia </a:t>
            </a:r>
            <a:r>
              <a:rPr lang="pl-PL" sz="1700" dirty="0" smtClean="0">
                <a:latin typeface="Marcellus" panose="020E0602050203020307" pitchFamily="34" charset="0"/>
              </a:rPr>
              <a:t>gminy, </a:t>
            </a:r>
            <a:r>
              <a:rPr lang="pl-PL" sz="1700" dirty="0">
                <a:latin typeface="Marcellus" panose="020E0602050203020307" pitchFamily="34" charset="0"/>
              </a:rPr>
              <a:t>w stosunku do </a:t>
            </a:r>
            <a:r>
              <a:rPr lang="pl-PL" sz="1700" dirty="0" smtClean="0">
                <a:latin typeface="Marcellus" panose="020E0602050203020307" pitchFamily="34" charset="0"/>
              </a:rPr>
              <a:t>dochodów gminy, </a:t>
            </a:r>
            <a:r>
              <a:rPr lang="pl-PL" sz="1700" dirty="0">
                <a:latin typeface="Marcellus" panose="020E0602050203020307" pitchFamily="34" charset="0"/>
              </a:rPr>
              <a:t>z 40,55% na 36,65</a:t>
            </a:r>
            <a:r>
              <a:rPr lang="pl-PL" sz="1700" dirty="0" smtClean="0">
                <a:latin typeface="Marcellus" panose="020E0602050203020307" pitchFamily="34" charset="0"/>
              </a:rPr>
              <a:t>%.</a:t>
            </a:r>
            <a:endParaRPr lang="pl-PL" sz="1700" dirty="0">
              <a:latin typeface="Marcellus" panose="020E0602050203020307" pitchFamily="34" charset="0"/>
            </a:endParaRPr>
          </a:p>
          <a:p>
            <a:pPr algn="just"/>
            <a:r>
              <a:rPr lang="pl-PL" sz="1700" b="1" dirty="0">
                <a:latin typeface="Marcellus" panose="020E0602050203020307" pitchFamily="34" charset="0"/>
              </a:rPr>
              <a:t>Rok 2017 </a:t>
            </a:r>
            <a:r>
              <a:rPr lang="pl-PL" sz="1700" dirty="0">
                <a:latin typeface="Marcellus" panose="020E0602050203020307" pitchFamily="34" charset="0"/>
              </a:rPr>
              <a:t>zakończył się </a:t>
            </a:r>
            <a:r>
              <a:rPr lang="pl-PL" sz="1700" b="1" dirty="0">
                <a:latin typeface="Marcellus" panose="020E0602050203020307" pitchFamily="34" charset="0"/>
              </a:rPr>
              <a:t>nadwyżką</a:t>
            </a:r>
            <a:r>
              <a:rPr lang="pl-PL" sz="1700" dirty="0">
                <a:latin typeface="Marcellus" panose="020E0602050203020307" pitchFamily="34" charset="0"/>
              </a:rPr>
              <a:t> na kwotę 2.487.488,59 </a:t>
            </a:r>
            <a:r>
              <a:rPr lang="pl-PL" sz="1700" dirty="0" smtClean="0">
                <a:latin typeface="Marcellus" panose="020E0602050203020307" pitchFamily="34" charset="0"/>
              </a:rPr>
              <a:t>zł - </a:t>
            </a:r>
            <a:r>
              <a:rPr lang="pl-PL" sz="1700" dirty="0">
                <a:latin typeface="Marcellus" panose="020E0602050203020307" pitchFamily="34" charset="0"/>
              </a:rPr>
              <a:t>to spowodowało </a:t>
            </a:r>
            <a:r>
              <a:rPr lang="pl-PL" sz="1700" dirty="0" smtClean="0">
                <a:latin typeface="Marcellus" panose="020E0602050203020307" pitchFamily="34" charset="0"/>
              </a:rPr>
              <a:t>zmniejszenie </a:t>
            </a:r>
            <a:r>
              <a:rPr lang="pl-PL" sz="1700" dirty="0">
                <a:latin typeface="Marcellus" panose="020E0602050203020307" pitchFamily="34" charset="0"/>
              </a:rPr>
              <a:t>planowanego zadłużenia </a:t>
            </a:r>
            <a:r>
              <a:rPr lang="pl-PL" sz="1700" dirty="0" smtClean="0">
                <a:latin typeface="Marcellus" panose="020E0602050203020307" pitchFamily="34" charset="0"/>
              </a:rPr>
              <a:t>gminy, </a:t>
            </a:r>
            <a:r>
              <a:rPr lang="pl-PL" sz="1700" dirty="0">
                <a:latin typeface="Marcellus" panose="020E0602050203020307" pitchFamily="34" charset="0"/>
              </a:rPr>
              <a:t>w stosunku do </a:t>
            </a:r>
            <a:r>
              <a:rPr lang="pl-PL" sz="1700" dirty="0" smtClean="0">
                <a:latin typeface="Marcellus" panose="020E0602050203020307" pitchFamily="34" charset="0"/>
              </a:rPr>
              <a:t>dochodów gminy, </a:t>
            </a:r>
            <a:r>
              <a:rPr lang="pl-PL" sz="1700" dirty="0">
                <a:latin typeface="Marcellus" panose="020E0602050203020307" pitchFamily="34" charset="0"/>
              </a:rPr>
              <a:t>z 37,62% na 30,26</a:t>
            </a:r>
            <a:r>
              <a:rPr lang="pl-PL" sz="1700" dirty="0" smtClean="0">
                <a:latin typeface="Marcellus" panose="020E0602050203020307" pitchFamily="34" charset="0"/>
              </a:rPr>
              <a:t>%. </a:t>
            </a:r>
            <a:endParaRPr lang="pl-PL" sz="1700" dirty="0">
              <a:latin typeface="Marcellus" panose="020E0602050203020307" pitchFamily="34" charset="0"/>
            </a:endParaRPr>
          </a:p>
          <a:p>
            <a:pPr algn="just"/>
            <a:r>
              <a:rPr lang="pl-PL" sz="1700" b="1" dirty="0">
                <a:latin typeface="Marcellus" panose="020E0602050203020307" pitchFamily="34" charset="0"/>
              </a:rPr>
              <a:t>Rok 2018 </a:t>
            </a:r>
            <a:r>
              <a:rPr lang="pl-PL" sz="1700" dirty="0">
                <a:latin typeface="Marcellus" panose="020E0602050203020307" pitchFamily="34" charset="0"/>
              </a:rPr>
              <a:t>zakończył się </a:t>
            </a:r>
            <a:r>
              <a:rPr lang="pl-PL" sz="1700" b="1" dirty="0">
                <a:latin typeface="Marcellus" panose="020E0602050203020307" pitchFamily="34" charset="0"/>
              </a:rPr>
              <a:t>deficytem</a:t>
            </a:r>
            <a:r>
              <a:rPr lang="pl-PL" sz="1700" dirty="0">
                <a:latin typeface="Marcellus" panose="020E0602050203020307" pitchFamily="34" charset="0"/>
              </a:rPr>
              <a:t> na kwotę 4.008.594,23 </a:t>
            </a:r>
            <a:r>
              <a:rPr lang="pl-PL" sz="1700" dirty="0" smtClean="0">
                <a:latin typeface="Marcellus" panose="020E0602050203020307" pitchFamily="34" charset="0"/>
              </a:rPr>
              <a:t>zł. </a:t>
            </a:r>
            <a:r>
              <a:rPr lang="pl-PL" sz="1700" dirty="0">
                <a:latin typeface="Marcellus" panose="020E0602050203020307" pitchFamily="34" charset="0"/>
              </a:rPr>
              <a:t>W efekcie </a:t>
            </a:r>
            <a:r>
              <a:rPr lang="pl-PL" sz="1700" dirty="0" smtClean="0">
                <a:latin typeface="Marcellus" panose="020E0602050203020307" pitchFamily="34" charset="0"/>
              </a:rPr>
              <a:t>zmniejszyło się planowane </a:t>
            </a:r>
            <a:r>
              <a:rPr lang="pl-PL" sz="1700" dirty="0">
                <a:latin typeface="Marcellus" panose="020E0602050203020307" pitchFamily="34" charset="0"/>
              </a:rPr>
              <a:t>zadłużenie gminy, w stosunku do dochodów </a:t>
            </a:r>
            <a:r>
              <a:rPr lang="pl-PL" sz="1700" dirty="0" smtClean="0">
                <a:latin typeface="Marcellus" panose="020E0602050203020307" pitchFamily="34" charset="0"/>
              </a:rPr>
              <a:t>gminy, z </a:t>
            </a:r>
            <a:r>
              <a:rPr lang="pl-PL" sz="1700" dirty="0">
                <a:latin typeface="Marcellus" panose="020E0602050203020307" pitchFamily="34" charset="0"/>
              </a:rPr>
              <a:t>37,41% na 34,24</a:t>
            </a:r>
            <a:r>
              <a:rPr lang="pl-PL" sz="1700" dirty="0" smtClean="0">
                <a:latin typeface="Marcellus" panose="020E0602050203020307" pitchFamily="34" charset="0"/>
              </a:rPr>
              <a:t>%.</a:t>
            </a:r>
            <a:endParaRPr lang="pl-PL" sz="1700" b="1" dirty="0">
              <a:latin typeface="Marcellus" panose="020E0602050203020307" pitchFamily="34" charset="0"/>
            </a:endParaRPr>
          </a:p>
          <a:p>
            <a:pPr algn="just"/>
            <a:r>
              <a:rPr lang="pl-PL" sz="1700" b="1" dirty="0" smtClean="0">
                <a:latin typeface="Marcellus" panose="020E0602050203020307" pitchFamily="34" charset="0"/>
              </a:rPr>
              <a:t>Rok </a:t>
            </a:r>
            <a:r>
              <a:rPr lang="pl-PL" sz="1700" b="1" dirty="0">
                <a:latin typeface="Marcellus" panose="020E0602050203020307" pitchFamily="34" charset="0"/>
              </a:rPr>
              <a:t>2019 </a:t>
            </a:r>
            <a:r>
              <a:rPr lang="pl-PL" sz="1700" dirty="0">
                <a:latin typeface="Marcellus" panose="020E0602050203020307" pitchFamily="34" charset="0"/>
              </a:rPr>
              <a:t>zakończył się </a:t>
            </a:r>
            <a:r>
              <a:rPr lang="pl-PL" sz="1700" b="1" dirty="0">
                <a:latin typeface="Marcellus" panose="020E0602050203020307" pitchFamily="34" charset="0"/>
              </a:rPr>
              <a:t>deficytem </a:t>
            </a:r>
            <a:r>
              <a:rPr lang="pl-PL" sz="1700" dirty="0">
                <a:latin typeface="Marcellus" panose="020E0602050203020307" pitchFamily="34" charset="0"/>
              </a:rPr>
              <a:t>na kwotę 3.751.987,90 zł. W efekcie zmniejszyło się planowane zadłużenie gminy, w stosunku do dochodów </a:t>
            </a:r>
            <a:r>
              <a:rPr lang="pl-PL" sz="1700" dirty="0" smtClean="0">
                <a:latin typeface="Marcellus" panose="020E0602050203020307" pitchFamily="34" charset="0"/>
              </a:rPr>
              <a:t>gminy, z 40,12</a:t>
            </a:r>
            <a:r>
              <a:rPr lang="pl-PL" sz="1700" dirty="0">
                <a:latin typeface="Marcellus" panose="020E0602050203020307" pitchFamily="34" charset="0"/>
              </a:rPr>
              <a:t>% na </a:t>
            </a:r>
            <a:r>
              <a:rPr lang="pl-PL" sz="1700" b="1" dirty="0">
                <a:latin typeface="Marcellus" panose="020E0602050203020307" pitchFamily="34" charset="0"/>
              </a:rPr>
              <a:t>39,22</a:t>
            </a:r>
            <a:r>
              <a:rPr lang="pl-PL" sz="1700" b="1" dirty="0" smtClean="0">
                <a:latin typeface="Marcellus" panose="020E0602050203020307" pitchFamily="34" charset="0"/>
              </a:rPr>
              <a:t>%</a:t>
            </a:r>
            <a:r>
              <a:rPr lang="pl-PL" sz="1700" dirty="0">
                <a:latin typeface="Marcellus" panose="020E0602050203020307" pitchFamily="34" charset="0"/>
              </a:rPr>
              <a:t>.</a:t>
            </a:r>
          </a:p>
          <a:p>
            <a:pPr algn="just"/>
            <a:r>
              <a:rPr lang="pl-PL" sz="1700" b="1" dirty="0">
                <a:latin typeface="Marcellus" panose="020E0602050203020307" pitchFamily="34" charset="0"/>
              </a:rPr>
              <a:t>Rok 2020 </a:t>
            </a:r>
            <a:r>
              <a:rPr lang="pl-PL" sz="1700" dirty="0">
                <a:latin typeface="Marcellus" panose="020E0602050203020307" pitchFamily="34" charset="0"/>
              </a:rPr>
              <a:t>zakończył się </a:t>
            </a:r>
            <a:r>
              <a:rPr lang="pl-PL" sz="1700" b="1" dirty="0">
                <a:latin typeface="Marcellus" panose="020E0602050203020307" pitchFamily="34" charset="0"/>
              </a:rPr>
              <a:t>deficytem </a:t>
            </a:r>
            <a:r>
              <a:rPr lang="pl-PL" sz="1700" dirty="0">
                <a:latin typeface="Marcellus" panose="020E0602050203020307" pitchFamily="34" charset="0"/>
              </a:rPr>
              <a:t>na kwotę </a:t>
            </a:r>
            <a:r>
              <a:rPr lang="pl-PL" sz="1700" dirty="0" smtClean="0">
                <a:latin typeface="Marcellus" panose="020E0602050203020307" pitchFamily="34" charset="0"/>
              </a:rPr>
              <a:t>2.779.338,52 zł. </a:t>
            </a:r>
            <a:r>
              <a:rPr lang="pl-PL" sz="1700" dirty="0">
                <a:latin typeface="Marcellus" panose="020E0602050203020307" pitchFamily="34" charset="0"/>
              </a:rPr>
              <a:t>W efekcie zwiększyło się planowane zadłużenie </a:t>
            </a:r>
            <a:r>
              <a:rPr lang="pl-PL" sz="1700" dirty="0" smtClean="0">
                <a:latin typeface="Marcellus" panose="020E0602050203020307" pitchFamily="34" charset="0"/>
              </a:rPr>
              <a:t>gminy, </a:t>
            </a:r>
            <a:r>
              <a:rPr lang="pl-PL" sz="1700" dirty="0">
                <a:latin typeface="Marcellus" panose="020E0602050203020307" pitchFamily="34" charset="0"/>
              </a:rPr>
              <a:t>w stosunku do dochodów </a:t>
            </a:r>
            <a:r>
              <a:rPr lang="pl-PL" sz="1700" dirty="0" smtClean="0">
                <a:latin typeface="Marcellus" panose="020E0602050203020307" pitchFamily="34" charset="0"/>
              </a:rPr>
              <a:t>gminy, </a:t>
            </a:r>
            <a:r>
              <a:rPr lang="pl-PL" sz="1700" dirty="0">
                <a:latin typeface="Marcellus" panose="020E0602050203020307" pitchFamily="34" charset="0"/>
              </a:rPr>
              <a:t>z 38,90% na</a:t>
            </a:r>
            <a:r>
              <a:rPr lang="pl-PL" sz="1700" b="1" dirty="0">
                <a:latin typeface="Marcellus" panose="020E0602050203020307" pitchFamily="34" charset="0"/>
              </a:rPr>
              <a:t> 39,95</a:t>
            </a:r>
            <a:r>
              <a:rPr lang="pl-PL" sz="1700" b="1" dirty="0" smtClean="0">
                <a:latin typeface="Marcellus" panose="020E0602050203020307" pitchFamily="34" charset="0"/>
              </a:rPr>
              <a:t>%</a:t>
            </a:r>
            <a:r>
              <a:rPr lang="pl-PL" sz="1700" dirty="0" smtClean="0">
                <a:latin typeface="Marcellus" panose="020E0602050203020307" pitchFamily="34" charset="0"/>
              </a:rPr>
              <a:t>.</a:t>
            </a:r>
            <a:endParaRPr lang="pl-PL" sz="1700" dirty="0">
              <a:latin typeface="Marcellus" panose="020E0602050203020307" pitchFamily="34" charset="0"/>
            </a:endParaRPr>
          </a:p>
          <a:p>
            <a:pPr algn="just"/>
            <a:endParaRPr lang="pl-PL" sz="1800" dirty="0">
              <a:latin typeface="Marcellus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829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55" y="2557463"/>
            <a:ext cx="8213689" cy="1055502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/>
              <a:t>ZOBOWIĄZANIA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225588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734" y="370865"/>
            <a:ext cx="10371412" cy="88064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latin typeface="+mn-lt"/>
              </a:rPr>
              <a:t>ZOBOWIĄZANIA DŁUGOTERMINOWE</a:t>
            </a:r>
            <a:endParaRPr lang="pl-PL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DC29E1A8-8132-465B-999C-A88D8FFE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2028"/>
              </p:ext>
            </p:extLst>
          </p:nvPr>
        </p:nvGraphicFramePr>
        <p:xfrm>
          <a:off x="3491364" y="2510426"/>
          <a:ext cx="5908009" cy="3961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793">
                  <a:extLst>
                    <a:ext uri="{9D8B030D-6E8A-4147-A177-3AD203B41FA5}">
                      <a16:colId xmlns="" xmlns:a16="http://schemas.microsoft.com/office/drawing/2014/main" val="790369704"/>
                    </a:ext>
                  </a:extLst>
                </a:gridCol>
                <a:gridCol w="1787611">
                  <a:extLst>
                    <a:ext uri="{9D8B030D-6E8A-4147-A177-3AD203B41FA5}">
                      <a16:colId xmlns="" xmlns:a16="http://schemas.microsoft.com/office/drawing/2014/main" val="3105778587"/>
                    </a:ext>
                  </a:extLst>
                </a:gridCol>
                <a:gridCol w="1960605">
                  <a:extLst>
                    <a:ext uri="{9D8B030D-6E8A-4147-A177-3AD203B41FA5}">
                      <a16:colId xmlns="" xmlns:a16="http://schemas.microsoft.com/office/drawing/2014/main" val="3218658870"/>
                    </a:ext>
                  </a:extLst>
                </a:gridCol>
              </a:tblGrid>
              <a:tr h="59902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Kwota kredytu i pożyczki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Rok uruchomienia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Lata spłaty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7467222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1.600.000,00 zł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2008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2010-2022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94574425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5.500.000,00 zł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2013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2015-2027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8858863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3.796.000,00 zł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2015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2015-2030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6661291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1.782.000,00 zł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2014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2016-2030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8370545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2.480.000,00 zł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2015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2018-2030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0838852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300.000,00 zł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>
                          <a:effectLst/>
                          <a:latin typeface="Marcellus" panose="020E0602050203020307" pitchFamily="34" charset="0"/>
                        </a:rPr>
                        <a:t>2014</a:t>
                      </a:r>
                      <a:endParaRPr lang="pl-PL" sz="1600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</a:rPr>
                        <a:t>2015-2019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33052115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4.700.000,00 zł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2019-2030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5.000.000,00</a:t>
                      </a:r>
                      <a:r>
                        <a:rPr lang="pl-PL" sz="1600" kern="50" baseline="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 zł</a:t>
                      </a:r>
                      <a:endParaRPr lang="pl-PL" sz="16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2020-2030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5.300.000,00 zł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16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2021-2032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10E90A75-2A78-4242-8C95-80EBF4E9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240" y="1626055"/>
            <a:ext cx="100583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cellus" panose="020E0602050203020307" pitchFamily="34" charset="0"/>
                <a:ea typeface="Times New Roman" panose="02020603050405020304" pitchFamily="18" charset="0"/>
              </a:rPr>
              <a:t>Zobowiązania długoterminowe budżetu miasta z tytułu pożyczek i </a:t>
            </a:r>
            <a:r>
              <a:rPr kumimoji="0" lang="pl-PL" altLang="pl-PL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cellus" panose="020E0602050203020307" pitchFamily="34" charset="0"/>
                <a:ea typeface="Times New Roman" panose="02020603050405020304" pitchFamily="18" charset="0"/>
              </a:rPr>
              <a:t>kredytów</a:t>
            </a:r>
            <a:br>
              <a:rPr kumimoji="0" lang="pl-PL" altLang="pl-PL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cellus" panose="020E0602050203020307" pitchFamily="34" charset="0"/>
                <a:ea typeface="Times New Roman" panose="02020603050405020304" pitchFamily="18" charset="0"/>
              </a:rPr>
            </a:br>
            <a:r>
              <a:rPr kumimoji="0" lang="pl-PL" altLang="pl-PL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cellus" panose="020E0602050203020307" pitchFamily="34" charset="0"/>
                <a:ea typeface="Times New Roman" panose="02020603050405020304" pitchFamily="18" charset="0"/>
              </a:rPr>
              <a:t>na 1.01.2020 </a:t>
            </a:r>
            <a:r>
              <a:rPr kumimoji="0" lang="pl-PL" altLang="pl-PL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cellus" panose="020E0602050203020307" pitchFamily="34" charset="0"/>
                <a:ea typeface="Times New Roman" panose="02020603050405020304" pitchFamily="18" charset="0"/>
              </a:rPr>
              <a:t>roku stanowiły kwotę 23.550.000,00 </a:t>
            </a:r>
            <a:r>
              <a:rPr kumimoji="0" lang="pl-PL" altLang="pl-PL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cellus" panose="020E0602050203020307" pitchFamily="34" charset="0"/>
                <a:ea typeface="Times New Roman" panose="02020603050405020304" pitchFamily="18" charset="0"/>
              </a:rPr>
              <a:t>zł</a:t>
            </a:r>
            <a:endParaRPr kumimoji="0" lang="pl-PL" altLang="pl-PL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cellus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7384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10" y="466230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ZOBOWIĄZANIA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611405" y="1721636"/>
            <a:ext cx="11161409" cy="3921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Zadłużenie z tytułu zaciągniętych kredytów i pożyczek wynosiło na 1 stycznia 2020 roku </a:t>
            </a:r>
            <a:r>
              <a:rPr lang="pl-PL" sz="1600" b="1" dirty="0"/>
              <a:t>23.550.000,00 zł</a:t>
            </a:r>
            <a:r>
              <a:rPr lang="pl-PL" sz="1600" dirty="0"/>
              <a:t> (25.110.160,34 z umową długoterminową) i stanowiło </a:t>
            </a:r>
            <a:r>
              <a:rPr lang="pl-PL" sz="1600" b="1" dirty="0"/>
              <a:t>39,22% </a:t>
            </a:r>
            <a:r>
              <a:rPr lang="pl-PL" sz="1600" dirty="0"/>
              <a:t>planowanych dochodów.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Biorąc pod uwagę zaciągnięcie w 2020 roku kredytu w kwocie </a:t>
            </a:r>
            <a:r>
              <a:rPr lang="pl-PL" sz="1600" b="1" dirty="0"/>
              <a:t>5.300.000,00 zł</a:t>
            </a:r>
            <a:r>
              <a:rPr lang="pl-PL" sz="1600" dirty="0"/>
              <a:t> na: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pokrycie planowanego </a:t>
            </a:r>
            <a:r>
              <a:rPr lang="pl-PL" sz="1600" dirty="0" smtClean="0"/>
              <a:t>deficytu,</a:t>
            </a:r>
            <a:endParaRPr lang="pl-PL" sz="1600" b="1" dirty="0"/>
          </a:p>
          <a:p>
            <a:pPr>
              <a:lnSpc>
                <a:spcPct val="150000"/>
              </a:lnSpc>
            </a:pPr>
            <a:r>
              <a:rPr lang="pl-PL" sz="1600" dirty="0"/>
              <a:t>na realizację umowy długoterminowej na modernizację oświetlenia w kwocie </a:t>
            </a:r>
            <a:r>
              <a:rPr lang="pl-PL" sz="1600" b="1" dirty="0"/>
              <a:t>1.440.180, 34 zł,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spłatę rat wcześniejszych kredytów i pożyczek w kwocie </a:t>
            </a:r>
            <a:r>
              <a:rPr lang="pl-PL" sz="1600" b="1" dirty="0"/>
              <a:t>1.738.000,00 zł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zadłużenie na 31 grudnia 2020 roku wynosi </a:t>
            </a:r>
            <a:r>
              <a:rPr lang="pl-PL" sz="1600" b="1" dirty="0"/>
              <a:t>27.112.000,00 zł  (</a:t>
            </a:r>
            <a:r>
              <a:rPr lang="pl-PL" sz="1600" dirty="0"/>
              <a:t>28.552.180,00 zł z umową długoterminową</a:t>
            </a:r>
            <a:r>
              <a:rPr lang="pl-PL" sz="1600" dirty="0" smtClean="0"/>
              <a:t>), </a:t>
            </a:r>
            <a:r>
              <a:rPr lang="pl-PL" sz="1600" dirty="0"/>
              <a:t>co procentowo stanowi </a:t>
            </a:r>
            <a:r>
              <a:rPr lang="pl-PL" sz="1600" b="1" dirty="0"/>
              <a:t>39,95% (42,07% </a:t>
            </a:r>
            <a:r>
              <a:rPr lang="pl-PL" sz="1600" dirty="0"/>
              <a:t>z umową długoterminową</a:t>
            </a:r>
            <a:r>
              <a:rPr lang="pl-PL" sz="1600" b="1" dirty="0"/>
              <a:t>)</a:t>
            </a:r>
            <a:r>
              <a:rPr lang="pl-PL" sz="1600" dirty="0"/>
              <a:t> planowanych dochodów.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06533786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83" y="46237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ZOBOWIĄZANIA w latach </a:t>
            </a:r>
            <a:r>
              <a:rPr lang="pl-PL" sz="3200" dirty="0" smtClean="0"/>
              <a:t>2002 - 2020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1136822" y="2045319"/>
            <a:ext cx="4844878" cy="290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latin typeface="Marcellus" panose="020E0602050203020307" pitchFamily="34" charset="0"/>
              </a:rPr>
              <a:t>Rok 2002 -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- 4.333.600,00 zł  - 35,99%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2003 -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- 9.966.800,00 zł  - 51,29%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2004 -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- 8.949.882,28 zł  - 41,11%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2005 -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- 10.157.368,57 zł - 42,64%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2006 -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- 13.509.715,64 zł - 52,12%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2007 -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- 14.679.672,75 zł - 52,91%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2008 -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- 17.345.266,12 zł - 47,56%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2009 -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- 19.532.205,41 zł - </a:t>
            </a:r>
            <a:r>
              <a:rPr lang="pl-PL" sz="1600" dirty="0">
                <a:latin typeface="Marcellus" panose="020E0602050203020307" pitchFamily="34" charset="0"/>
              </a:rPr>
              <a:t>52,53%</a:t>
            </a:r>
          </a:p>
          <a:p>
            <a:endParaRPr lang="pl-PL" sz="1600" b="1" dirty="0">
              <a:latin typeface="Marcellus" panose="020E0602050203020307" pitchFamily="34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B49482BA-4C42-4743-B498-CD7A7E803048}"/>
              </a:ext>
            </a:extLst>
          </p:cNvPr>
          <p:cNvSpPr txBox="1">
            <a:spLocks/>
          </p:cNvSpPr>
          <p:nvPr/>
        </p:nvSpPr>
        <p:spPr>
          <a:xfrm>
            <a:off x="6735865" y="2045319"/>
            <a:ext cx="4615876" cy="405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latin typeface="Marcellus" panose="020E0602050203020307" pitchFamily="34" charset="0"/>
              </a:rPr>
              <a:t>Rok 2010 -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- 20.891.857,90 zł - </a:t>
            </a:r>
            <a:r>
              <a:rPr lang="pl-PL" sz="1400" dirty="0" smtClean="0">
                <a:latin typeface="Marcellus" panose="020E0602050203020307" pitchFamily="34" charset="0"/>
              </a:rPr>
              <a:t>54,19%</a:t>
            </a:r>
            <a:endParaRPr lang="pl-PL" sz="1400" dirty="0">
              <a:latin typeface="Marcellus" panose="020E0602050203020307" pitchFamily="34" charset="0"/>
            </a:endParaRPr>
          </a:p>
          <a:p>
            <a:r>
              <a:rPr lang="pl-PL" sz="1400" dirty="0">
                <a:latin typeface="Marcellus" panose="020E0602050203020307" pitchFamily="34" charset="0"/>
              </a:rPr>
              <a:t>Rok 2011 -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- 22.929.457,90 zł - </a:t>
            </a:r>
            <a:r>
              <a:rPr lang="pl-PL" sz="1400" dirty="0" smtClean="0">
                <a:latin typeface="Marcellus" panose="020E0602050203020307" pitchFamily="34" charset="0"/>
              </a:rPr>
              <a:t>59,65%</a:t>
            </a:r>
            <a:endParaRPr lang="pl-PL" sz="1400" dirty="0">
              <a:latin typeface="Marcellus" panose="020E0602050203020307" pitchFamily="34" charset="0"/>
            </a:endParaRPr>
          </a:p>
          <a:p>
            <a:r>
              <a:rPr lang="pl-PL" sz="1400" dirty="0">
                <a:latin typeface="Marcellus" panose="020E0602050203020307" pitchFamily="34" charset="0"/>
              </a:rPr>
              <a:t>Rok 2012 -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- 22.017.532,90 zł - </a:t>
            </a:r>
            <a:r>
              <a:rPr lang="pl-PL" sz="1400" dirty="0" smtClean="0">
                <a:latin typeface="Marcellus" panose="020E0602050203020307" pitchFamily="34" charset="0"/>
              </a:rPr>
              <a:t>53,21%</a:t>
            </a:r>
            <a:endParaRPr lang="pl-PL" sz="1400" dirty="0">
              <a:latin typeface="Marcellus" panose="020E0602050203020307" pitchFamily="34" charset="0"/>
            </a:endParaRPr>
          </a:p>
          <a:p>
            <a:r>
              <a:rPr lang="pl-PL" sz="1400" dirty="0">
                <a:latin typeface="Marcellus" panose="020E0602050203020307" pitchFamily="34" charset="0"/>
              </a:rPr>
              <a:t>Rok 2013 -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- 19.759.455,00 zł - </a:t>
            </a:r>
            <a:r>
              <a:rPr lang="pl-PL" sz="1400" dirty="0" smtClean="0">
                <a:latin typeface="Marcellus" panose="020E0602050203020307" pitchFamily="34" charset="0"/>
              </a:rPr>
              <a:t>43,21%</a:t>
            </a:r>
            <a:endParaRPr lang="pl-PL" sz="1400" dirty="0">
              <a:latin typeface="Marcellus" panose="020E0602050203020307" pitchFamily="34" charset="0"/>
            </a:endParaRPr>
          </a:p>
          <a:p>
            <a:r>
              <a:rPr lang="pl-PL" sz="1400" dirty="0">
                <a:latin typeface="Marcellus" panose="020E0602050203020307" pitchFamily="34" charset="0"/>
              </a:rPr>
              <a:t>Rok 2014 - </a:t>
            </a:r>
            <a:r>
              <a:rPr lang="pl-PL" sz="1400" dirty="0" smtClean="0">
                <a:latin typeface="Marcellus" panose="020E0602050203020307" pitchFamily="34" charset="0"/>
              </a:rPr>
              <a:t>zadłużenie- </a:t>
            </a:r>
            <a:r>
              <a:rPr lang="pl-PL" sz="1400" dirty="0">
                <a:latin typeface="Marcellus" panose="020E0602050203020307" pitchFamily="34" charset="0"/>
              </a:rPr>
              <a:t>21.148.950,80 zł - </a:t>
            </a:r>
            <a:r>
              <a:rPr lang="pl-PL" sz="1400" dirty="0" smtClean="0">
                <a:latin typeface="Marcellus" panose="020E0602050203020307" pitchFamily="34" charset="0"/>
              </a:rPr>
              <a:t>48,48%, </a:t>
            </a:r>
            <a:endParaRPr lang="pl-PL" sz="1400" dirty="0">
              <a:latin typeface="Marcellus" panose="020E0602050203020307" pitchFamily="34" charset="0"/>
            </a:endParaRPr>
          </a:p>
          <a:p>
            <a:r>
              <a:rPr lang="pl-PL" sz="1400" dirty="0">
                <a:latin typeface="Marcellus" panose="020E0602050203020307" pitchFamily="34" charset="0"/>
              </a:rPr>
              <a:t>Rok 2015 - </a:t>
            </a:r>
            <a:r>
              <a:rPr lang="pl-PL" sz="1400" dirty="0" smtClean="0">
                <a:latin typeface="Marcellus" panose="020E0602050203020307" pitchFamily="34" charset="0"/>
              </a:rPr>
              <a:t>zadłużenie- </a:t>
            </a:r>
            <a:r>
              <a:rPr lang="pl-PL" sz="1400" dirty="0">
                <a:latin typeface="Marcellus" panose="020E0602050203020307" pitchFamily="34" charset="0"/>
              </a:rPr>
              <a:t>21.517.600,48 zł - </a:t>
            </a:r>
            <a:r>
              <a:rPr lang="pl-PL" sz="1400" dirty="0" smtClean="0">
                <a:latin typeface="Marcellus" panose="020E0602050203020307" pitchFamily="34" charset="0"/>
              </a:rPr>
              <a:t>49,35%</a:t>
            </a:r>
            <a:endParaRPr lang="pl-PL" sz="1400" dirty="0">
              <a:latin typeface="Marcellus" panose="020E0602050203020307" pitchFamily="34" charset="0"/>
            </a:endParaRPr>
          </a:p>
          <a:p>
            <a:r>
              <a:rPr lang="pl-PL" sz="1400" dirty="0">
                <a:latin typeface="Marcellus" panose="020E0602050203020307" pitchFamily="34" charset="0"/>
              </a:rPr>
              <a:t>Rok 2016 -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- 19.360.00,00 zł   - </a:t>
            </a:r>
            <a:r>
              <a:rPr lang="pl-PL" sz="1400" dirty="0" smtClean="0">
                <a:latin typeface="Marcellus" panose="020E0602050203020307" pitchFamily="34" charset="0"/>
              </a:rPr>
              <a:t>36,40%</a:t>
            </a:r>
            <a:endParaRPr lang="pl-PL" sz="1400" dirty="0">
              <a:latin typeface="Marcellus" panose="020E0602050203020307" pitchFamily="34" charset="0"/>
            </a:endParaRPr>
          </a:p>
          <a:p>
            <a:r>
              <a:rPr lang="pl-PL" sz="1400" dirty="0">
                <a:latin typeface="Marcellus" panose="020E0602050203020307" pitchFamily="34" charset="0"/>
              </a:rPr>
              <a:t>Rok 2017 -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- 17.058.000,00 zł - 30,22%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2018 - </a:t>
            </a:r>
            <a:r>
              <a:rPr lang="pl-PL" sz="1400" dirty="0" smtClean="0">
                <a:latin typeface="Marcellus" panose="020E0602050203020307" pitchFamily="34" charset="0"/>
              </a:rPr>
              <a:t>zadłużenie- </a:t>
            </a:r>
            <a:r>
              <a:rPr lang="pl-PL" sz="1400" dirty="0">
                <a:latin typeface="Marcellus" panose="020E0602050203020307" pitchFamily="34" charset="0"/>
              </a:rPr>
              <a:t>20.258.000,00 zł - 34,24%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2019 – </a:t>
            </a:r>
            <a:r>
              <a:rPr lang="pl-PL" sz="1400" dirty="0" smtClean="0">
                <a:latin typeface="Marcellus" panose="020E0602050203020307" pitchFamily="34" charset="0"/>
              </a:rPr>
              <a:t>zadłużenie- </a:t>
            </a:r>
            <a:r>
              <a:rPr lang="pl-PL" sz="1400" dirty="0">
                <a:latin typeface="Marcellus" panose="020E0602050203020307" pitchFamily="34" charset="0"/>
              </a:rPr>
              <a:t>25.110.160,34 zł - 39,22%</a:t>
            </a:r>
          </a:p>
          <a:p>
            <a:r>
              <a:rPr lang="pl-PL" sz="1400" dirty="0">
                <a:latin typeface="Marcellus" panose="020E0602050203020307" pitchFamily="34" charset="0"/>
              </a:rPr>
              <a:t>Rok 2020 – </a:t>
            </a:r>
            <a:r>
              <a:rPr lang="pl-PL" sz="1400" dirty="0" smtClean="0">
                <a:latin typeface="Marcellus" panose="020E0602050203020307" pitchFamily="34" charset="0"/>
              </a:rPr>
              <a:t>zadłużenie </a:t>
            </a:r>
            <a:r>
              <a:rPr lang="pl-PL" sz="1400" dirty="0">
                <a:latin typeface="Marcellus" panose="020E0602050203020307" pitchFamily="34" charset="0"/>
              </a:rPr>
              <a:t>28.552.180,00 zł – 42,07%</a:t>
            </a:r>
          </a:p>
          <a:p>
            <a:pPr marL="0" indent="0">
              <a:buNone/>
            </a:pPr>
            <a:endParaRPr lang="pl-PL" sz="1600" dirty="0">
              <a:latin typeface="Marcellus" panose="020E0602050203020307" pitchFamily="34" charset="0"/>
            </a:endParaRPr>
          </a:p>
          <a:p>
            <a:endParaRPr lang="pl-PL" sz="1600" b="1" dirty="0">
              <a:latin typeface="Marcellus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584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10" y="310852"/>
            <a:ext cx="8213689" cy="88064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PROJEKT BUDŻETU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1352145" y="2230527"/>
            <a:ext cx="9877830" cy="352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>
                <a:latin typeface="Marcellus" panose="020E0602050203020307" pitchFamily="34" charset="0"/>
              </a:rPr>
              <a:t>Dochody miasta w kwocie </a:t>
            </a:r>
            <a:r>
              <a:rPr lang="pl-PL" sz="2800" b="1" u="sng" dirty="0">
                <a:latin typeface="Marcellus" panose="020E0602050203020307" pitchFamily="34" charset="0"/>
              </a:rPr>
              <a:t>69.701.067,85 zł</a:t>
            </a:r>
            <a:r>
              <a:rPr lang="pl-PL" sz="2800" b="1" dirty="0">
                <a:latin typeface="Marcellus" panose="020E0602050203020307" pitchFamily="34" charset="0"/>
              </a:rPr>
              <a:t>, </a:t>
            </a:r>
            <a:r>
              <a:rPr lang="pl-PL" sz="2800" dirty="0">
                <a:latin typeface="Marcellus" panose="020E0602050203020307" pitchFamily="34" charset="0"/>
              </a:rPr>
              <a:t>w tym planowane dochody majątkowe </a:t>
            </a:r>
            <a:r>
              <a:rPr lang="pl-PL" sz="2800" b="1" u="sng" dirty="0" smtClean="0">
                <a:latin typeface="Marcellus" panose="020E0602050203020307" pitchFamily="34" charset="0"/>
              </a:rPr>
              <a:t>5.048.852,96 zł</a:t>
            </a:r>
            <a:r>
              <a:rPr lang="pl-PL" sz="2800" dirty="0" smtClean="0">
                <a:latin typeface="Marcellus" panose="020E0602050203020307" pitchFamily="34" charset="0"/>
              </a:rPr>
              <a:t>.</a:t>
            </a:r>
            <a:endParaRPr lang="pl-PL" sz="2800" dirty="0">
              <a:latin typeface="Marcellus" panose="020E0602050203020307" pitchFamily="34" charset="0"/>
            </a:endParaRPr>
          </a:p>
          <a:p>
            <a:r>
              <a:rPr lang="pl-PL" sz="2800" dirty="0">
                <a:latin typeface="Marcellus" panose="020E0602050203020307" pitchFamily="34" charset="0"/>
              </a:rPr>
              <a:t>Wydatki miasta w kwocie </a:t>
            </a:r>
            <a:r>
              <a:rPr lang="pl-PL" sz="2800" b="1" u="sng" dirty="0">
                <a:latin typeface="Marcellus" panose="020E0602050203020307" pitchFamily="34" charset="0"/>
              </a:rPr>
              <a:t>75.001.067,85 zł</a:t>
            </a:r>
            <a:r>
              <a:rPr lang="pl-PL" sz="2800" dirty="0">
                <a:latin typeface="Marcellus" panose="020E0602050203020307" pitchFamily="34" charset="0"/>
              </a:rPr>
              <a:t>, w tym planowane wydatki majątkowe </a:t>
            </a:r>
            <a:r>
              <a:rPr lang="pl-PL" sz="2800" b="1" u="sng" dirty="0" smtClean="0">
                <a:latin typeface="Marcellus" panose="020E0602050203020307" pitchFamily="34" charset="0"/>
              </a:rPr>
              <a:t>10.791.076,48 zł</a:t>
            </a:r>
            <a:r>
              <a:rPr lang="pl-PL" sz="2800" dirty="0" smtClean="0">
                <a:latin typeface="Marcellus" panose="020E0602050203020307" pitchFamily="34" charset="0"/>
              </a:rPr>
              <a:t>.</a:t>
            </a:r>
            <a:endParaRPr lang="pl-PL" sz="2800" dirty="0">
              <a:latin typeface="Marcellus" panose="020E0602050203020307" pitchFamily="34" charset="0"/>
            </a:endParaRPr>
          </a:p>
          <a:p>
            <a:r>
              <a:rPr lang="pl-PL" sz="2800" dirty="0">
                <a:latin typeface="Marcellus" panose="020E0602050203020307" pitchFamily="34" charset="0"/>
              </a:rPr>
              <a:t>Deficyt w kwocie </a:t>
            </a:r>
            <a:r>
              <a:rPr lang="pl-PL" sz="2800" b="1" dirty="0">
                <a:latin typeface="Marcellus" panose="020E0602050203020307" pitchFamily="34" charset="0"/>
              </a:rPr>
              <a:t>5</a:t>
            </a:r>
            <a:r>
              <a:rPr lang="pl-PL" sz="2800" b="1" u="sng" dirty="0">
                <a:latin typeface="Marcellus" panose="020E0602050203020307" pitchFamily="34" charset="0"/>
              </a:rPr>
              <a:t>.300.000,00 zł</a:t>
            </a:r>
            <a:r>
              <a:rPr lang="pl-PL" sz="2800" dirty="0">
                <a:latin typeface="Marcellus" panose="020E0602050203020307" pitchFamily="34" charset="0"/>
              </a:rPr>
              <a:t> </a:t>
            </a:r>
            <a:r>
              <a:rPr lang="pl-PL" sz="2800" dirty="0" smtClean="0">
                <a:latin typeface="Marcellus" panose="020E0602050203020307" pitchFamily="34" charset="0"/>
              </a:rPr>
              <a:t>- planowany </a:t>
            </a:r>
            <a:r>
              <a:rPr lang="pl-PL" sz="2800" dirty="0">
                <a:latin typeface="Marcellus" panose="020E0602050203020307" pitchFamily="34" charset="0"/>
              </a:rPr>
              <a:t>do pokrycia środkami uzyskanymi z kredytu długoterminowego </a:t>
            </a:r>
            <a:r>
              <a:rPr lang="pl-PL" sz="2800" dirty="0" smtClean="0">
                <a:latin typeface="Marcellus" panose="020E0602050203020307" pitchFamily="34" charset="0"/>
              </a:rPr>
              <a:t>inwestycyjnego.</a:t>
            </a:r>
            <a:endParaRPr lang="pl-PL" sz="2800" b="1" dirty="0">
              <a:latin typeface="Marcellus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2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734" y="251815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ZOBOWIĄZANIA w latach 2002-2020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425" y="171450"/>
            <a:ext cx="8172450" cy="1014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  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711619482"/>
              </p:ext>
            </p:extLst>
          </p:nvPr>
        </p:nvGraphicFramePr>
        <p:xfrm>
          <a:off x="0" y="1566153"/>
          <a:ext cx="12192000" cy="466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46638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1" y="2586038"/>
            <a:ext cx="8763512" cy="1069261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/>
              <a:t>PODSUMOWANIE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57492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916" y="46237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PODSUMOWANIE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="" xmlns:a16="http://schemas.microsoft.com/office/drawing/2014/main" id="{5718F6F1-5627-4849-BF7E-5FD2353DD70C}"/>
              </a:ext>
            </a:extLst>
          </p:cNvPr>
          <p:cNvSpPr txBox="1">
            <a:spLocks/>
          </p:cNvSpPr>
          <p:nvPr/>
        </p:nvSpPr>
        <p:spPr>
          <a:xfrm>
            <a:off x="476250" y="1735667"/>
            <a:ext cx="11080750" cy="434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u="sng" dirty="0">
                <a:latin typeface="Marcellus" panose="020E0602050203020307" pitchFamily="34" charset="0"/>
              </a:rPr>
              <a:t>Rok 2020 zakończył się deficytem w kwocie 2.779.338,52 zł i stanem wolnych środków 1.099.628,46 </a:t>
            </a:r>
            <a:r>
              <a:rPr lang="pl-PL" b="1" u="sng" dirty="0" smtClean="0">
                <a:latin typeface="Marcellus" panose="020E0602050203020307" pitchFamily="34" charset="0"/>
              </a:rPr>
              <a:t>zł.</a:t>
            </a:r>
            <a:endParaRPr lang="pl-PL" b="1" u="sng" dirty="0">
              <a:latin typeface="Marcellus" panose="020E0602050203020307" pitchFamily="34" charset="0"/>
            </a:endParaRPr>
          </a:p>
          <a:p>
            <a:r>
              <a:rPr lang="pl-PL" dirty="0">
                <a:latin typeface="Marcellus" panose="020E0602050203020307" pitchFamily="34" charset="0"/>
              </a:rPr>
              <a:t>Najistotniejszym osiągnięciem 2020 roku jest utrzymanie płynności finansowej, terminowa spłata rat kredytów i pożyczek oraz innych płatności, zrealizowanie zaplanowanych w latach wcześniejszych inwestycji. Spłaty rat kredytów i pożyczek realizowane były terminowo bez konieczności zaciągnięcia kredytu na ich spłatę. </a:t>
            </a:r>
          </a:p>
          <a:p>
            <a:r>
              <a:rPr lang="pl-PL" dirty="0">
                <a:latin typeface="Marcellus" panose="020E0602050203020307" pitchFamily="34" charset="0"/>
              </a:rPr>
              <a:t>Doprowadzono do podpisania umowy na modernizację oświetlenia w </a:t>
            </a:r>
            <a:r>
              <a:rPr lang="pl-PL" dirty="0" smtClean="0">
                <a:latin typeface="Marcellus" panose="020E0602050203020307" pitchFamily="34" charset="0"/>
              </a:rPr>
              <a:t>mieście.</a:t>
            </a:r>
            <a:endParaRPr lang="pl-PL" dirty="0">
              <a:latin typeface="Marcellus" panose="020E0602050203020307" pitchFamily="34" charset="0"/>
            </a:endParaRPr>
          </a:p>
          <a:p>
            <a:r>
              <a:rPr lang="pl-PL" dirty="0">
                <a:latin typeface="Marcellus" panose="020E0602050203020307" pitchFamily="34" charset="0"/>
              </a:rPr>
              <a:t>Pozyskano szereg dotacji z środków krajowych oraz </a:t>
            </a:r>
            <a:r>
              <a:rPr lang="pl-PL" dirty="0" smtClean="0">
                <a:latin typeface="Marcellus" panose="020E0602050203020307" pitchFamily="34" charset="0"/>
              </a:rPr>
              <a:t>unijnych.</a:t>
            </a:r>
            <a:endParaRPr lang="pl-PL" dirty="0">
              <a:latin typeface="Marcellus" panose="020E0602050203020307" pitchFamily="34" charset="0"/>
            </a:endParaRPr>
          </a:p>
          <a:p>
            <a:r>
              <a:rPr lang="pl-PL" b="1" u="sng" dirty="0">
                <a:latin typeface="Marcellus" panose="020E0602050203020307" pitchFamily="34" charset="0"/>
              </a:rPr>
              <a:t>Jak co </a:t>
            </a:r>
            <a:r>
              <a:rPr lang="pl-PL" b="1" u="sng" dirty="0" smtClean="0">
                <a:latin typeface="Marcellus" panose="020E0602050203020307" pitchFamily="34" charset="0"/>
              </a:rPr>
              <a:t>roku, </a:t>
            </a:r>
            <a:r>
              <a:rPr lang="pl-PL" b="1" u="sng" dirty="0">
                <a:latin typeface="Marcellus" panose="020E0602050203020307" pitchFamily="34" charset="0"/>
              </a:rPr>
              <a:t>część robót </a:t>
            </a:r>
            <a:r>
              <a:rPr lang="pl-PL" b="1" u="sng" dirty="0" smtClean="0">
                <a:latin typeface="Marcellus" panose="020E0602050203020307" pitchFamily="34" charset="0"/>
              </a:rPr>
              <a:t>wykonana była w </a:t>
            </a:r>
            <a:r>
              <a:rPr lang="pl-PL" b="1" u="sng" dirty="0">
                <a:latin typeface="Marcellus" panose="020E0602050203020307" pitchFamily="34" charset="0"/>
              </a:rPr>
              <a:t>ramach prac interwencyjnych, robót </a:t>
            </a:r>
            <a:r>
              <a:rPr lang="pl-PL" b="1" u="sng" dirty="0" smtClean="0">
                <a:latin typeface="Marcellus" panose="020E0602050203020307" pitchFamily="34" charset="0"/>
              </a:rPr>
              <a:t>publicznych</a:t>
            </a:r>
            <a:br>
              <a:rPr lang="pl-PL" b="1" u="sng" dirty="0" smtClean="0">
                <a:latin typeface="Marcellus" panose="020E0602050203020307" pitchFamily="34" charset="0"/>
              </a:rPr>
            </a:br>
            <a:r>
              <a:rPr lang="pl-PL" b="1" u="sng" dirty="0" smtClean="0">
                <a:latin typeface="Marcellus" panose="020E0602050203020307" pitchFamily="34" charset="0"/>
              </a:rPr>
              <a:t>i </a:t>
            </a:r>
            <a:r>
              <a:rPr lang="pl-PL" b="1" u="sng" dirty="0">
                <a:latin typeface="Marcellus" panose="020E0602050203020307" pitchFamily="34" charset="0"/>
              </a:rPr>
              <a:t>prac społecznie użytecznych</a:t>
            </a:r>
            <a:r>
              <a:rPr lang="pl-PL" dirty="0">
                <a:latin typeface="Marcellus" panose="020E0602050203020307" pitchFamily="34" charset="0"/>
              </a:rPr>
              <a:t>. W 2020 roku pracowało 46 osób (34 osoby </a:t>
            </a:r>
            <a:r>
              <a:rPr lang="pl-PL" dirty="0" smtClean="0">
                <a:latin typeface="Marcellus" panose="020E0602050203020307" pitchFamily="34" charset="0"/>
              </a:rPr>
              <a:t>zatrudnione</a:t>
            </a:r>
            <a:br>
              <a:rPr lang="pl-PL" dirty="0" smtClean="0">
                <a:latin typeface="Marcellus" panose="020E0602050203020307" pitchFamily="34" charset="0"/>
              </a:rPr>
            </a:br>
            <a:r>
              <a:rPr lang="pl-PL" dirty="0" smtClean="0">
                <a:latin typeface="Marcellus" panose="020E0602050203020307" pitchFamily="34" charset="0"/>
              </a:rPr>
              <a:t>w </a:t>
            </a:r>
            <a:r>
              <a:rPr lang="pl-PL" dirty="0">
                <a:latin typeface="Marcellus" panose="020E0602050203020307" pitchFamily="34" charset="0"/>
              </a:rPr>
              <a:t>ramach prac społecznie użytecznych, </a:t>
            </a:r>
            <a:r>
              <a:rPr lang="pl-PL" dirty="0" smtClean="0">
                <a:latin typeface="Marcellus" panose="020E0602050203020307" pitchFamily="34" charset="0"/>
              </a:rPr>
              <a:t>12 </a:t>
            </a:r>
            <a:r>
              <a:rPr lang="pl-PL" dirty="0">
                <a:latin typeface="Marcellus" panose="020E0602050203020307" pitchFamily="34" charset="0"/>
              </a:rPr>
              <a:t>osób w ramach prac interwencyjnych i robót publicznych oraz 2 osoby zatrudnienie po stażu).</a:t>
            </a:r>
          </a:p>
        </p:txBody>
      </p:sp>
    </p:spTree>
    <p:extLst>
      <p:ext uri="{BB962C8B-B14F-4D97-AF65-F5344CB8AC3E}">
        <p14:creationId xmlns:p14="http://schemas.microsoft.com/office/powerpoint/2010/main" val="1919642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86" y="1833978"/>
            <a:ext cx="8185114" cy="3190043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/>
              <a:t>DZIĘKUJĘ ZA UWAGĘ</a:t>
            </a:r>
            <a:endParaRPr lang="pl-PL" sz="6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64" y="157668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7999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10" y="310852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WYKONANIE BUDŻETU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873126" y="2089008"/>
            <a:ext cx="10823575" cy="3387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3200" dirty="0">
                <a:latin typeface="Marcellus" panose="020E0602050203020307" pitchFamily="34" charset="0"/>
              </a:rPr>
              <a:t>W ciągu roku budżet miasta był zmieniany </a:t>
            </a:r>
            <a:r>
              <a:rPr lang="pl-PL" sz="3200" b="1" dirty="0">
                <a:latin typeface="Marcellus" panose="020E0602050203020307" pitchFamily="34" charset="0"/>
              </a:rPr>
              <a:t>30 </a:t>
            </a:r>
            <a:r>
              <a:rPr lang="pl-PL" sz="3200" b="1" dirty="0" smtClean="0">
                <a:latin typeface="Marcellus" panose="020E0602050203020307" pitchFamily="34" charset="0"/>
              </a:rPr>
              <a:t>razy</a:t>
            </a:r>
            <a:r>
              <a:rPr lang="pl-PL" sz="3200" dirty="0" smtClean="0">
                <a:latin typeface="Marcellus" panose="020E0602050203020307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>
                <a:latin typeface="Marcellus" panose="020E0602050203020307" pitchFamily="34" charset="0"/>
              </a:rPr>
              <a:t>aby </a:t>
            </a:r>
            <a:r>
              <a:rPr lang="pl-PL" sz="3200" dirty="0">
                <a:latin typeface="Marcellus" panose="020E0602050203020307" pitchFamily="34" charset="0"/>
              </a:rPr>
              <a:t>w końcu w zarządzeniu </a:t>
            </a:r>
            <a:r>
              <a:rPr lang="pl-PL" sz="3200" dirty="0" smtClean="0">
                <a:latin typeface="Marcellus" panose="020E0602050203020307" pitchFamily="34" charset="0"/>
              </a:rPr>
              <a:t>nr </a:t>
            </a:r>
            <a:r>
              <a:rPr lang="pl-PL" sz="3200" dirty="0">
                <a:latin typeface="Marcellus" panose="020E0602050203020307" pitchFamily="34" charset="0"/>
              </a:rPr>
              <a:t>0050.151.2020 Burmistrza Wąbrzeźna z </a:t>
            </a:r>
            <a:r>
              <a:rPr lang="pl-PL" sz="3200" dirty="0" smtClean="0">
                <a:latin typeface="Marcellus" panose="020E0602050203020307" pitchFamily="34" charset="0"/>
              </a:rPr>
              <a:t>31 </a:t>
            </a:r>
            <a:r>
              <a:rPr lang="pl-PL" sz="3200" dirty="0">
                <a:latin typeface="Marcellus" panose="020E0602050203020307" pitchFamily="34" charset="0"/>
              </a:rPr>
              <a:t>grudnia 2020 roku zmieniającym uchwałę </a:t>
            </a:r>
            <a:endParaRPr lang="pl-PL" sz="3200" dirty="0" smtClean="0">
              <a:latin typeface="Marcellus" panose="020E0602050203020307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>
                <a:latin typeface="Marcellus" panose="020E0602050203020307" pitchFamily="34" charset="0"/>
              </a:rPr>
              <a:t>w </a:t>
            </a:r>
            <a:r>
              <a:rPr lang="pl-PL" sz="3200" dirty="0">
                <a:latin typeface="Marcellus" panose="020E0602050203020307" pitchFamily="34" charset="0"/>
              </a:rPr>
              <a:t>sprawie budżetu miasta na 2020 rok przyjąć następującą postać…</a:t>
            </a:r>
          </a:p>
          <a:p>
            <a:pPr>
              <a:lnSpc>
                <a:spcPct val="150000"/>
              </a:lnSpc>
            </a:pPr>
            <a:endParaRPr lang="pl-PL" sz="3200" b="1" dirty="0">
              <a:latin typeface="Marcellus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82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55" y="2504303"/>
            <a:ext cx="8213689" cy="1108662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/>
              <a:t>DOCHODY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419324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303019"/>
            <a:ext cx="9948285" cy="880646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DOCHODY – OGÓLNA CHARAKTERYSTYKA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590BD350-447E-4D87-8D8E-E55CE6A0D4E3}"/>
              </a:ext>
            </a:extLst>
          </p:cNvPr>
          <p:cNvSpPr/>
          <p:nvPr/>
        </p:nvSpPr>
        <p:spPr>
          <a:xfrm>
            <a:off x="1915721" y="1775548"/>
            <a:ext cx="85872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390"/>
              </a:spcBef>
              <a:spcAft>
                <a:spcPts val="0"/>
              </a:spcAft>
            </a:pPr>
            <a:r>
              <a:rPr lang="pl-PL" sz="2000" kern="50" dirty="0">
                <a:latin typeface="Marcellus" panose="020E0602050203020307" pitchFamily="34" charset="0"/>
                <a:ea typeface="Times New Roman" panose="02020603050405020304" pitchFamily="18" charset="0"/>
              </a:rPr>
              <a:t>Struktura dochodów miasta wg planu na </a:t>
            </a:r>
            <a:r>
              <a:rPr lang="pl-PL" sz="2000" kern="50" dirty="0" smtClean="0">
                <a:latin typeface="Marcellus" panose="020E0602050203020307" pitchFamily="34" charset="0"/>
                <a:ea typeface="Times New Roman" panose="02020603050405020304" pitchFamily="18" charset="0"/>
              </a:rPr>
              <a:t>31.12.2020 </a:t>
            </a:r>
            <a:r>
              <a:rPr lang="pl-PL" sz="2000" kern="50" dirty="0">
                <a:latin typeface="Marcellus" panose="020E0602050203020307" pitchFamily="34" charset="0"/>
                <a:ea typeface="Times New Roman" panose="02020603050405020304" pitchFamily="18" charset="0"/>
              </a:rPr>
              <a:t>r. – </a:t>
            </a:r>
            <a:r>
              <a:rPr lang="pl-PL" sz="2000" b="1" kern="50" dirty="0">
                <a:latin typeface="Marcellus" panose="020E0602050203020307" pitchFamily="34" charset="0"/>
                <a:ea typeface="Times New Roman" panose="02020603050405020304" pitchFamily="18" charset="0"/>
              </a:rPr>
              <a:t>67.872.611,12 zł </a:t>
            </a:r>
            <a:endParaRPr lang="pl-PL" sz="2000" kern="50" dirty="0">
              <a:latin typeface="Marcellus" panose="020E0602050203020307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998946385"/>
              </p:ext>
            </p:extLst>
          </p:nvPr>
        </p:nvGraphicFramePr>
        <p:xfrm>
          <a:off x="2064809" y="2449585"/>
          <a:ext cx="8740211" cy="401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3169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914" y="310852"/>
            <a:ext cx="9741585" cy="880646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DOCHODY – OGÓLNA CHARAKTERYSTYKA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090D5A3D-9C86-4BF9-A85B-2C334FE9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914" y="1706292"/>
            <a:ext cx="9877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cellus" panose="020E0602050203020307" pitchFamily="34" charset="0"/>
                <a:ea typeface="Times New Roman" panose="02020603050405020304" pitchFamily="18" charset="0"/>
              </a:rPr>
              <a:t>Dochody w podziale na: własne, subwencje i dotacje – wykonanie na 31.12.2020 r.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E510D63-3688-4067-AD9D-1BEAD250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542" y="915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/>
            </a:r>
            <a:b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463305884"/>
              </p:ext>
            </p:extLst>
          </p:nvPr>
        </p:nvGraphicFramePr>
        <p:xfrm>
          <a:off x="313077" y="1906346"/>
          <a:ext cx="11188230" cy="464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6759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6" y="197708"/>
            <a:ext cx="10746874" cy="1040047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WYKONANIE DOCHODÓW</a:t>
            </a:r>
            <a:br>
              <a:rPr lang="pl-PL" sz="3600" dirty="0"/>
            </a:br>
            <a:r>
              <a:rPr lang="pl-PL" sz="3600" dirty="0" smtClean="0"/>
              <a:t>2015 - 2020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EA3BC55E-D908-495F-9888-476A459DC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60464"/>
              </p:ext>
            </p:extLst>
          </p:nvPr>
        </p:nvGraphicFramePr>
        <p:xfrm>
          <a:off x="3514383" y="1871882"/>
          <a:ext cx="5864941" cy="452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904">
                  <a:extLst>
                    <a:ext uri="{9D8B030D-6E8A-4147-A177-3AD203B41FA5}">
                      <a16:colId xmlns="" xmlns:a16="http://schemas.microsoft.com/office/drawing/2014/main" val="3092375655"/>
                    </a:ext>
                  </a:extLst>
                </a:gridCol>
                <a:gridCol w="3380037">
                  <a:extLst>
                    <a:ext uri="{9D8B030D-6E8A-4147-A177-3AD203B41FA5}">
                      <a16:colId xmlns="" xmlns:a16="http://schemas.microsoft.com/office/drawing/2014/main" val="3077779236"/>
                    </a:ext>
                  </a:extLst>
                </a:gridCol>
              </a:tblGrid>
              <a:tr h="950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baseline="0" dirty="0">
                          <a:effectLst/>
                          <a:latin typeface="Marcellus" panose="020E0602050203020307" pitchFamily="34" charset="0"/>
                        </a:rPr>
                        <a:t>Rok</a:t>
                      </a:r>
                      <a:endParaRPr lang="pl-PL" sz="2400" b="1" kern="50" baseline="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>
                          <a:effectLst/>
                          <a:latin typeface="Marcellus" panose="020E0602050203020307" pitchFamily="34" charset="0"/>
                        </a:rPr>
                        <a:t>Wykonanie dochodów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na 31.12.2020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2774087904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>
                          <a:effectLst/>
                          <a:latin typeface="Marcellus" panose="020E0602050203020307" pitchFamily="34" charset="0"/>
                        </a:rPr>
                        <a:t>2015</a:t>
                      </a:r>
                      <a:endParaRPr lang="pl-PL" sz="24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>
                          <a:effectLst/>
                          <a:latin typeface="Marcellus" panose="020E0602050203020307" pitchFamily="34" charset="0"/>
                        </a:rPr>
                        <a:t>43.602.235,65 zł</a:t>
                      </a:r>
                      <a:endParaRPr lang="pl-PL" sz="24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1879545057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>
                          <a:effectLst/>
                          <a:latin typeface="Marcellus" panose="020E0602050203020307" pitchFamily="34" charset="0"/>
                        </a:rPr>
                        <a:t>2016</a:t>
                      </a:r>
                      <a:endParaRPr lang="pl-PL" sz="2400" b="1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>
                          <a:effectLst/>
                          <a:latin typeface="Marcellus" panose="020E0602050203020307" pitchFamily="34" charset="0"/>
                        </a:rPr>
                        <a:t>53.383.201,22 zł</a:t>
                      </a:r>
                      <a:endParaRPr lang="pl-PL" sz="24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3268237860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>
                          <a:effectLst/>
                          <a:latin typeface="Marcellus" panose="020E0602050203020307" pitchFamily="34" charset="0"/>
                        </a:rPr>
                        <a:t>2017</a:t>
                      </a:r>
                      <a:endParaRPr lang="pl-PL" sz="2400" b="1" kern="5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>
                          <a:effectLst/>
                          <a:latin typeface="Marcellus" panose="020E0602050203020307" pitchFamily="34" charset="0"/>
                        </a:rPr>
                        <a:t>56.583.798,40 zł</a:t>
                      </a:r>
                      <a:endParaRPr lang="pl-PL" sz="24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1793062523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>
                          <a:effectLst/>
                          <a:latin typeface="Marcellus" panose="020E0602050203020307" pitchFamily="34" charset="0"/>
                        </a:rPr>
                        <a:t>2018</a:t>
                      </a:r>
                      <a:endParaRPr lang="pl-PL" sz="2400" b="1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>
                          <a:effectLst/>
                          <a:latin typeface="Marcellus" panose="020E0602050203020307" pitchFamily="34" charset="0"/>
                        </a:rPr>
                        <a:t>59.162.344,53 zł</a:t>
                      </a:r>
                      <a:endParaRPr lang="pl-PL" sz="2400" kern="50" dirty="0">
                        <a:effectLst/>
                        <a:latin typeface="Marcellus" panose="020E0602050203020307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424480270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64.029.711,95 zł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635464657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67.872.611,12 zł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5057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55" y="2265405"/>
            <a:ext cx="8213689" cy="1347560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/>
              <a:t>WYDATKI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70023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ąbrzeźno - szablo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zablon" id="{43B9A368-59D1-46E3-B032-917B351946E6}" vid="{766374C6-8229-4F6C-96F3-820AAE626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41</TotalTime>
  <Words>1198</Words>
  <Application>Microsoft Office PowerPoint</Application>
  <PresentationFormat>Niestandardowy</PresentationFormat>
  <Paragraphs>256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HDOfficeLightV0</vt:lpstr>
      <vt:lpstr>Wąbrzeźno - szablon</vt:lpstr>
      <vt:lpstr>SPRAWOZDANIE  Z WYKONANIA BUDŻETU GMINY MIASTO WĄBRZEŹNO ZA ROK 2020</vt:lpstr>
      <vt:lpstr>ZAŁOŻENIA DO BUDŻETU</vt:lpstr>
      <vt:lpstr>PROJEKT BUDŻETU</vt:lpstr>
      <vt:lpstr>WYKONANIE BUDŻETU</vt:lpstr>
      <vt:lpstr>DOCHODY</vt:lpstr>
      <vt:lpstr>DOCHODY – OGÓLNA CHARAKTERYSTYKA</vt:lpstr>
      <vt:lpstr>DOCHODY – OGÓLNA CHARAKTERYSTYKA</vt:lpstr>
      <vt:lpstr>WYKONANIE DOCHODÓW 2015 - 2020</vt:lpstr>
      <vt:lpstr>WYDATKI</vt:lpstr>
      <vt:lpstr>WYDATKI – OGÓLNA CHARAKTERYSTYKA</vt:lpstr>
      <vt:lpstr>STRUKTURA WYDATKÓW BIEŻĄCYCH</vt:lpstr>
      <vt:lpstr>PLAN I WYKONANIE WYDATKÓW 2015-2020</vt:lpstr>
      <vt:lpstr>WYKONANIE DOCHODÓW I WYDATKÓW 2015-2020</vt:lpstr>
      <vt:lpstr>Zestawienie wykonania wydatków i dochodów 2015 - 2020</vt:lpstr>
      <vt:lpstr>INWESTYCJE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DEFICYT</vt:lpstr>
      <vt:lpstr>DEFICYT</vt:lpstr>
      <vt:lpstr>ZOBOWIĄZANIA</vt:lpstr>
      <vt:lpstr>ZOBOWIĄZANIA DŁUGOTERMINOWE</vt:lpstr>
      <vt:lpstr>ZOBOWIĄZANIA</vt:lpstr>
      <vt:lpstr>ZOBOWIĄZANIA w latach 2002 - 2020</vt:lpstr>
      <vt:lpstr>ZOBOWIĄZANIA w latach 2002-2020</vt:lpstr>
      <vt:lpstr>PODSUMOWANIE</vt:lpstr>
      <vt:lpstr>PODSUMOWANIE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BUDŻETU 2019</dc:title>
  <dc:creator>Marcin Michałowski</dc:creator>
  <cp:lastModifiedBy>Użytkownik</cp:lastModifiedBy>
  <cp:revision>181</cp:revision>
  <cp:lastPrinted>2019-06-17T09:29:20Z</cp:lastPrinted>
  <dcterms:created xsi:type="dcterms:W3CDTF">2018-12-15T10:43:49Z</dcterms:created>
  <dcterms:modified xsi:type="dcterms:W3CDTF">2021-06-23T09:26:51Z</dcterms:modified>
</cp:coreProperties>
</file>