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  <p:sldMasterId id="2147483858" r:id="rId2"/>
  </p:sldMasterIdLst>
  <p:sldIdLst>
    <p:sldId id="256" r:id="rId3"/>
    <p:sldId id="335" r:id="rId4"/>
    <p:sldId id="336" r:id="rId5"/>
    <p:sldId id="270" r:id="rId6"/>
    <p:sldId id="302" r:id="rId7"/>
    <p:sldId id="304" r:id="rId8"/>
    <p:sldId id="303" r:id="rId9"/>
    <p:sldId id="338" r:id="rId10"/>
    <p:sldId id="308" r:id="rId11"/>
    <p:sldId id="309" r:id="rId12"/>
    <p:sldId id="311" r:id="rId13"/>
    <p:sldId id="306" r:id="rId14"/>
    <p:sldId id="307" r:id="rId15"/>
    <p:sldId id="271" r:id="rId16"/>
    <p:sldId id="339" r:id="rId17"/>
    <p:sldId id="282" r:id="rId18"/>
    <p:sldId id="312" r:id="rId19"/>
    <p:sldId id="313" r:id="rId20"/>
    <p:sldId id="314" r:id="rId21"/>
    <p:sldId id="315" r:id="rId22"/>
    <p:sldId id="316" r:id="rId23"/>
    <p:sldId id="340" r:id="rId24"/>
    <p:sldId id="341" r:id="rId25"/>
    <p:sldId id="342" r:id="rId26"/>
    <p:sldId id="345" r:id="rId27"/>
    <p:sldId id="343" r:id="rId28"/>
    <p:sldId id="344" r:id="rId29"/>
    <p:sldId id="318" r:id="rId30"/>
    <p:sldId id="319" r:id="rId31"/>
    <p:sldId id="346" r:id="rId32"/>
    <p:sldId id="320" r:id="rId33"/>
    <p:sldId id="347" r:id="rId34"/>
    <p:sldId id="348" r:id="rId35"/>
    <p:sldId id="321" r:id="rId36"/>
    <p:sldId id="322" r:id="rId37"/>
    <p:sldId id="323" r:id="rId38"/>
    <p:sldId id="325" r:id="rId39"/>
    <p:sldId id="337" r:id="rId40"/>
    <p:sldId id="284" r:id="rId41"/>
    <p:sldId id="283" r:id="rId42"/>
    <p:sldId id="287" r:id="rId43"/>
    <p:sldId id="285" r:id="rId44"/>
    <p:sldId id="326" r:id="rId45"/>
    <p:sldId id="328" r:id="rId46"/>
    <p:sldId id="329" r:id="rId47"/>
    <p:sldId id="330" r:id="rId48"/>
    <p:sldId id="331" r:id="rId49"/>
    <p:sldId id="332" r:id="rId50"/>
    <p:sldId id="333" r:id="rId51"/>
    <p:sldId id="298" r:id="rId52"/>
    <p:sldId id="267" r:id="rId5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4" autoAdjust="0"/>
    <p:restoredTop sz="94660"/>
  </p:normalViewPr>
  <p:slideViewPr>
    <p:cSldViewPr snapToGrid="0">
      <p:cViewPr>
        <p:scale>
          <a:sx n="117" d="100"/>
          <a:sy n="117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MIESZKAŃCÓW LATA 2010-2020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14412</c:v>
                </c:pt>
                <c:pt idx="1">
                  <c:v>14348</c:v>
                </c:pt>
                <c:pt idx="2">
                  <c:v>14249</c:v>
                </c:pt>
                <c:pt idx="3">
                  <c:v>14070</c:v>
                </c:pt>
                <c:pt idx="4">
                  <c:v>13911</c:v>
                </c:pt>
                <c:pt idx="5">
                  <c:v>13694</c:v>
                </c:pt>
                <c:pt idx="6">
                  <c:v>13510</c:v>
                </c:pt>
                <c:pt idx="7">
                  <c:v>13335</c:v>
                </c:pt>
                <c:pt idx="8">
                  <c:v>13134</c:v>
                </c:pt>
                <c:pt idx="9">
                  <c:v>12889</c:v>
                </c:pt>
                <c:pt idx="10">
                  <c:v>12639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6D-495B-BF10-37BE1B5192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0580480"/>
        <c:axId val="43841152"/>
      </c:barChart>
      <c:catAx>
        <c:axId val="130580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841152"/>
        <c:crosses val="autoZero"/>
        <c:auto val="1"/>
        <c:lblAlgn val="ctr"/>
        <c:lblOffset val="100"/>
        <c:noMultiLvlLbl val="0"/>
      </c:catAx>
      <c:valAx>
        <c:axId val="4384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5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/>
              <a:t>LICZBA ZGONÓW W OSTATNICH 5 LATACH</a:t>
            </a:r>
            <a:endParaRPr lang="en-US" sz="20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2965709986026E-2"/>
          <c:y val="0.15192969048528848"/>
          <c:w val="0.95270342900139737"/>
          <c:h val="0.77186987564651477"/>
        </c:manualLayout>
      </c:layout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ZGONÓW W OSTATNICH 5 LATACH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pl-PL" b="1" dirty="0" smtClean="0"/>
                      <a:t>155</a:t>
                    </a:r>
                    <a:endParaRPr lang="pl-PL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148</c:v>
                </c:pt>
                <c:pt idx="1">
                  <c:v>142</c:v>
                </c:pt>
                <c:pt idx="2">
                  <c:v>146</c:v>
                </c:pt>
                <c:pt idx="3">
                  <c:v>155</c:v>
                </c:pt>
                <c:pt idx="4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82-40EB-9C9B-A03ACAD28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5872"/>
        <c:axId val="137418368"/>
      </c:areaChart>
      <c:valAx>
        <c:axId val="13741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855872"/>
        <c:crossBetween val="midCat"/>
      </c:valAx>
      <c:catAx>
        <c:axId val="17185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418368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16726852844098E-2"/>
          <c:y val="7.0487460778957636E-2"/>
          <c:w val="0.92149289376359134"/>
          <c:h val="0.74287146761259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 bezrobotnych (w os.)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706</c:v>
                </c:pt>
                <c:pt idx="1">
                  <c:v>625</c:v>
                </c:pt>
                <c:pt idx="2">
                  <c:v>602</c:v>
                </c:pt>
                <c:pt idx="3">
                  <c:v>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0E-4110-AC9A-45AAB12EC0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677248"/>
        <c:axId val="43842304"/>
      </c:barChart>
      <c:catAx>
        <c:axId val="13067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43842304"/>
        <c:crosses val="autoZero"/>
        <c:auto val="1"/>
        <c:lblAlgn val="ctr"/>
        <c:lblOffset val="100"/>
        <c:noMultiLvlLbl val="0"/>
      </c:catAx>
      <c:valAx>
        <c:axId val="4384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67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458201083199606"/>
          <c:y val="0.1720180189229866"/>
          <c:w val="0.83199201746348617"/>
          <c:h val="0.56784547093574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 ogółem (w zł)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2019-2020/2020-2021</c:v>
                </c:pt>
              </c:strCache>
            </c:strRef>
          </c:cat>
          <c:val>
            <c:numRef>
              <c:f>Arkusz1!$B$2:$B$5</c:f>
              <c:numCache>
                <c:formatCode>#\ ##0.00\ "zł"</c:formatCode>
                <c:ptCount val="4"/>
                <c:pt idx="0">
                  <c:v>15221034</c:v>
                </c:pt>
                <c:pt idx="1">
                  <c:v>16113673</c:v>
                </c:pt>
                <c:pt idx="2">
                  <c:v>17640453</c:v>
                </c:pt>
                <c:pt idx="3">
                  <c:v>17718621.149999999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A7-48FC-A08A-332497E7C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262144"/>
        <c:axId val="130370944"/>
      </c:barChart>
      <c:catAx>
        <c:axId val="20026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370944"/>
        <c:crosses val="autoZero"/>
        <c:auto val="1"/>
        <c:lblAlgn val="ctr"/>
        <c:lblOffset val="100"/>
        <c:noMultiLvlLbl val="0"/>
      </c:catAx>
      <c:valAx>
        <c:axId val="130370944"/>
        <c:scaling>
          <c:orientation val="minMax"/>
        </c:scaling>
        <c:delete val="0"/>
        <c:axPos val="l"/>
        <c:majorGridlines/>
        <c:numFmt formatCode="#\ ##0.00\ &quot;zł&quot;" sourceLinked="1"/>
        <c:majorTickMark val="out"/>
        <c:minorTickMark val="none"/>
        <c:tickLblPos val="nextTo"/>
        <c:crossAx val="200262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0.1369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xmlns="" id="{5FED2C75-8144-4C0F-91F5-7310DF051E36}"/>
            </a:ext>
          </a:extLst>
        </cdr:cNvPr>
        <cdr:cNvSpPr/>
      </cdr:nvSpPr>
      <cdr:spPr>
        <a:xfrm xmlns:a="http://schemas.openxmlformats.org/drawingml/2006/main">
          <a:off x="-1638301" y="-4505325"/>
          <a:ext cx="9644241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 sz="2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7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66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9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1BB1E3-3E1C-4F4D-89D0-7FA582D0C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0042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8A30BB7-6DEB-457D-A28E-233F5DF8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D5E3D75-8123-4B85-83F0-E5388BC0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4051FE4-EED5-4873-A21E-838C5643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5E9FE31-E0BD-4FB1-9940-FBB50650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A5359859-99CB-4290-A4E0-3BC89F01C9C2}"/>
              </a:ext>
            </a:extLst>
          </p:cNvPr>
          <p:cNvSpPr/>
          <p:nvPr/>
        </p:nvSpPr>
        <p:spPr>
          <a:xfrm>
            <a:off x="0" y="2115127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A386342-2E69-4F28-BEC0-DE93E72A8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5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233EBE-C313-48D4-B619-0B78CE08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8ECD20E-E341-4846-83E7-5D12289E4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6FAFF4F-9270-4797-90B6-B176F389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ACC4457-6682-439A-BB9A-BAD8136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696E8FE-4F4C-4CAF-92DE-A793E155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0D1BFC06-F100-46B1-8E64-2F4CCC7BCD3E}"/>
              </a:ext>
            </a:extLst>
          </p:cNvPr>
          <p:cNvSpPr/>
          <p:nvPr/>
        </p:nvSpPr>
        <p:spPr>
          <a:xfrm>
            <a:off x="0" y="1494703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754C787-4455-48A8-BCEA-968A8259F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B65361-D6C0-4E34-8016-FC896396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" y="0"/>
            <a:ext cx="12192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F370589-3E45-4CF4-9F0D-E1B20AAD4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54992"/>
            <a:ext cx="10515600" cy="22269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29A6BAA-21F4-440A-BF57-6F9673DA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1B98151-1E92-4F1E-84E7-FB5348D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7A0123-EC13-4B09-95D1-3A4E5592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B023B7D6-5ED6-4A8C-B731-EAE72880533A}"/>
              </a:ext>
            </a:extLst>
          </p:cNvPr>
          <p:cNvSpPr/>
          <p:nvPr/>
        </p:nvSpPr>
        <p:spPr>
          <a:xfrm flipV="1">
            <a:off x="-9525" y="3006147"/>
            <a:ext cx="12201525" cy="11329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DE468BA-9C7B-4DB4-8803-21E81824F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8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13CC88A-9E2A-4D45-A320-C4C041C6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7DE1482-E16A-4F73-A4F1-5C72ABF32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793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D17DF9F-E6CA-48E0-B48F-71B7ADD91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793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529E469-A19B-460D-B399-922D07E3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3758B1D-5025-4578-A1D3-4FE55709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BA73D8F-A473-4802-9405-CFAFAF16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6C87D3AB-C147-4B0E-BE3E-3F53A3D2188E}"/>
              </a:ext>
            </a:extLst>
          </p:cNvPr>
          <p:cNvSpPr/>
          <p:nvPr/>
        </p:nvSpPr>
        <p:spPr>
          <a:xfrm>
            <a:off x="0" y="1494703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90527B7-4216-465D-A290-1E01BC32F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2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6FFF8D-22B3-4CB9-BA9C-B48C07EB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025647A-FD7E-4228-9B15-120445267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D6E37FC-DB25-453B-8439-307981A9D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46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D577279F-AAD6-4672-9523-BF1AAEB1A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A30A8FC-457A-4E40-B71C-5D12F20BF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46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38A29ED6-7489-4D40-A4CA-74089B86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9D3A07C4-E011-4A88-ABF4-245B8BC9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EE19CBAA-03CF-462A-8701-2C032EDF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B03A914-CEDF-4725-BF8A-5E8B5DE290C9}"/>
              </a:ext>
            </a:extLst>
          </p:cNvPr>
          <p:cNvSpPr/>
          <p:nvPr/>
        </p:nvSpPr>
        <p:spPr>
          <a:xfrm>
            <a:off x="0" y="1447005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C591C8B-FAA4-4FA3-80AB-27BE39055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08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0A3618-C964-4C33-8FF3-4C93C09C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8F5E851A-46A9-48B6-945D-FDA303DD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345E1AB-F12F-49DE-8CD8-DCCD3834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AB43EE7-4C6E-4751-82AE-0DC5ACB2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C03AE4C9-A8D3-4688-9C18-9661D52A0CB5}"/>
              </a:ext>
            </a:extLst>
          </p:cNvPr>
          <p:cNvSpPr/>
          <p:nvPr/>
        </p:nvSpPr>
        <p:spPr>
          <a:xfrm>
            <a:off x="0" y="1468582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773B065-4F1C-411E-B266-496A5EF31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0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B16BD788-734F-494F-869D-0D6A25BD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733509B0-39A0-4DCC-BCB8-C17DC38E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E58B3DD-ACD0-4114-AB9D-5FCB31E0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C1F67C2-286F-4F1B-A667-47A5D47EF60E}"/>
              </a:ext>
            </a:extLst>
          </p:cNvPr>
          <p:cNvSpPr/>
          <p:nvPr/>
        </p:nvSpPr>
        <p:spPr>
          <a:xfrm>
            <a:off x="0" y="0"/>
            <a:ext cx="12515272" cy="101600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ptak&#10;&#10;Opis wygenerowany automatycznie">
            <a:extLst>
              <a:ext uri="{FF2B5EF4-FFF2-40B4-BE49-F238E27FC236}">
                <a16:creationId xmlns:a16="http://schemas.microsoft.com/office/drawing/2014/main" xmlns="" id="{A8AAF84F-7184-48F8-845F-FF97111BE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60" y="209344"/>
            <a:ext cx="647780" cy="6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26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1489F9-BEDC-4D4E-B65D-4A256ECA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72025" cy="15700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22EBD8-3779-4826-BB2D-18C5A5152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55692AF-6BCD-4982-B76D-CB5D0F852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9F7C378-677F-44F6-8AC5-6BAADBC3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AF51524-16BA-47A7-8F2C-778B1D33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739A54B-CBD0-4B8B-9074-7C74A5A3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4B4C2F09-AEC7-4659-981E-54A9BEA3FCA0}"/>
              </a:ext>
            </a:extLst>
          </p:cNvPr>
          <p:cNvSpPr/>
          <p:nvPr/>
        </p:nvSpPr>
        <p:spPr>
          <a:xfrm>
            <a:off x="0" y="1734056"/>
            <a:ext cx="4772025" cy="151389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ptak&#10;&#10;Opis wygenerowany automatycznie">
            <a:extLst>
              <a:ext uri="{FF2B5EF4-FFF2-40B4-BE49-F238E27FC236}">
                <a16:creationId xmlns:a16="http://schemas.microsoft.com/office/drawing/2014/main" xmlns="" id="{C8FAFAF2-6F2A-4268-A0DB-B9219DF4D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44" y="153928"/>
            <a:ext cx="647780" cy="6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170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86F68D-784F-42C9-802F-FF0D99F1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72025" cy="15700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BEC08C95-5D7E-4891-B400-6D9386C0C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87A655A-0D66-4F10-91C7-CCD36CDCA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EDCAB6B-E234-4AB9-8CED-F2C62AD4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4AAB8B2-FE1C-495A-A52E-C7C48E36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B0AD2A7-4FCF-4B3C-B872-203401ED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479F802B-EE4F-4B08-8A67-50A11AC76667}"/>
              </a:ext>
            </a:extLst>
          </p:cNvPr>
          <p:cNvSpPr/>
          <p:nvPr/>
        </p:nvSpPr>
        <p:spPr>
          <a:xfrm>
            <a:off x="0" y="1734056"/>
            <a:ext cx="4772025" cy="151389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ptak&#10;&#10;Opis wygenerowany automatycznie">
            <a:extLst>
              <a:ext uri="{FF2B5EF4-FFF2-40B4-BE49-F238E27FC236}">
                <a16:creationId xmlns:a16="http://schemas.microsoft.com/office/drawing/2014/main" xmlns="" id="{82267EDE-C07B-4A85-AF06-113D81A06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44" y="153928"/>
            <a:ext cx="647780" cy="6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48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3F154D-C4AD-43A0-9EEE-E701CEA3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E4B121C-06C1-4B67-B29D-6DCA1F586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D4CA6F3-ED35-43F0-ADFF-61A9FBD1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6838AFC-24AE-47CB-BD4E-FE004B50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A8D8533-2C9B-41E4-B646-DFDD4DB6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03F18E81-3C73-4ED3-A89A-CB534B3CD23F}"/>
              </a:ext>
            </a:extLst>
          </p:cNvPr>
          <p:cNvSpPr/>
          <p:nvPr/>
        </p:nvSpPr>
        <p:spPr>
          <a:xfrm>
            <a:off x="0" y="1493405"/>
            <a:ext cx="12675162" cy="102898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B17488C-771D-47C0-A23A-588FA3B35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92" y="290159"/>
            <a:ext cx="774416" cy="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1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612D26C6-4372-4876-92BC-9559A260E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63100" y="0"/>
            <a:ext cx="2628900" cy="621607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533539F0-A570-4758-A3E6-6C27F9642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AA1EE81-BC7F-4CBC-8DBE-7C721718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E5FF438-5573-4A3E-9548-11D0BD17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C52FE12-6B2E-41CE-A5E9-4F695800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BBF8170-EA48-4F20-9944-44E4F07B00BD}"/>
              </a:ext>
            </a:extLst>
          </p:cNvPr>
          <p:cNvSpPr/>
          <p:nvPr/>
        </p:nvSpPr>
        <p:spPr>
          <a:xfrm rot="5400000">
            <a:off x="6209252" y="3045583"/>
            <a:ext cx="6216073" cy="124907"/>
          </a:xfrm>
          <a:prstGeom prst="rect">
            <a:avLst/>
          </a:prstGeom>
          <a:solidFill>
            <a:srgbClr val="CBB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80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97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93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8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5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47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56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903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57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201057A-81B7-4CD5-A17E-A9CBF894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6981"/>
          </a:xfrm>
          <a:prstGeom prst="rect">
            <a:avLst/>
          </a:prstGeom>
          <a:solidFill>
            <a:srgbClr val="262F6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4BAEB70-2AA6-4083-8F88-AAD1AA213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4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B323125-CAF1-4772-AADE-1A72DA49A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87782" y="6356350"/>
            <a:ext cx="893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8EFE-5E2F-47BD-9E84-883CF04CFC36}" type="datetimeFigureOut">
              <a:rPr lang="pl-PL" smtClean="0"/>
              <a:t>2021-06-23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E4E98AA-E069-4636-A44A-442922235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5A4EB85-3C0D-4144-8A11-116F1D8DC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A22C5-D702-4E05-8008-42054CD51090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51B95F36-10C4-49A9-99BB-D65B78ED7B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504" y="5308254"/>
            <a:ext cx="3529529" cy="19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cellus" panose="020E0602050203020307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62F65"/>
          </a:solidFill>
          <a:latin typeface="Marcellus" panose="020E0602050203020307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62F65"/>
          </a:solidFill>
          <a:latin typeface="Marcellus" panose="020E0602050203020307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62F65"/>
          </a:solidFill>
          <a:latin typeface="Marcellus" panose="020E0602050203020307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62F65"/>
          </a:solidFill>
          <a:latin typeface="Marcellus" panose="020E0602050203020307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62F65"/>
          </a:solidFill>
          <a:latin typeface="Marcellus" panose="020E0602050203020307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#_Toc41657418"/><Relationship Id="rId13" Type="http://schemas.openxmlformats.org/officeDocument/2006/relationships/hyperlink" Target="#_Toc41657423"/><Relationship Id="rId18" Type="http://schemas.openxmlformats.org/officeDocument/2006/relationships/hyperlink" Target="#_Toc41657428"/><Relationship Id="rId3" Type="http://schemas.openxmlformats.org/officeDocument/2006/relationships/hyperlink" Target="#_Toc41657413"/><Relationship Id="rId21" Type="http://schemas.openxmlformats.org/officeDocument/2006/relationships/hyperlink" Target="#_Toc41657431"/><Relationship Id="rId7" Type="http://schemas.openxmlformats.org/officeDocument/2006/relationships/hyperlink" Target="#_Toc41657417"/><Relationship Id="rId12" Type="http://schemas.openxmlformats.org/officeDocument/2006/relationships/hyperlink" Target="#_Toc41657422"/><Relationship Id="rId17" Type="http://schemas.openxmlformats.org/officeDocument/2006/relationships/hyperlink" Target="#_Toc41657427"/><Relationship Id="rId2" Type="http://schemas.openxmlformats.org/officeDocument/2006/relationships/hyperlink" Target="#_Toc41657412"/><Relationship Id="rId16" Type="http://schemas.openxmlformats.org/officeDocument/2006/relationships/hyperlink" Target="#_Toc41657426"/><Relationship Id="rId20" Type="http://schemas.openxmlformats.org/officeDocument/2006/relationships/hyperlink" Target="#_Toc41657430"/><Relationship Id="rId1" Type="http://schemas.openxmlformats.org/officeDocument/2006/relationships/slideLayout" Target="../slideLayouts/slideLayout13.xml"/><Relationship Id="rId6" Type="http://schemas.openxmlformats.org/officeDocument/2006/relationships/hyperlink" Target="#_Toc41657416"/><Relationship Id="rId11" Type="http://schemas.openxmlformats.org/officeDocument/2006/relationships/hyperlink" Target="#_Toc41657421"/><Relationship Id="rId5" Type="http://schemas.openxmlformats.org/officeDocument/2006/relationships/hyperlink" Target="#_Toc41657415"/><Relationship Id="rId15" Type="http://schemas.openxmlformats.org/officeDocument/2006/relationships/hyperlink" Target="#_Toc41657425"/><Relationship Id="rId23" Type="http://schemas.openxmlformats.org/officeDocument/2006/relationships/hyperlink" Target="#_Toc41657433"/><Relationship Id="rId10" Type="http://schemas.openxmlformats.org/officeDocument/2006/relationships/hyperlink" Target="#_Toc41657420"/><Relationship Id="rId19" Type="http://schemas.openxmlformats.org/officeDocument/2006/relationships/hyperlink" Target="#_Toc41657429"/><Relationship Id="rId4" Type="http://schemas.openxmlformats.org/officeDocument/2006/relationships/hyperlink" Target="#_Toc41657414"/><Relationship Id="rId9" Type="http://schemas.openxmlformats.org/officeDocument/2006/relationships/hyperlink" Target="#_Toc41657419"/><Relationship Id="rId14" Type="http://schemas.openxmlformats.org/officeDocument/2006/relationships/hyperlink" Target="#_Toc41657424"/><Relationship Id="rId22" Type="http://schemas.openxmlformats.org/officeDocument/2006/relationships/hyperlink" Target="#_Toc41657432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1AC797C-FFE0-4D2B-8D5C-16BCCD5FA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755" y="581787"/>
            <a:ext cx="9521190" cy="303580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l-PL" sz="5400" b="1" dirty="0"/>
              <a:t>RAPORT O STANIE MIENIA</a:t>
            </a:r>
            <a:r>
              <a:rPr lang="pl-PL" sz="5400" dirty="0"/>
              <a:t/>
            </a:r>
            <a:br>
              <a:rPr lang="pl-PL" sz="5400" dirty="0"/>
            </a:br>
            <a:r>
              <a:rPr lang="pl-PL" sz="5400" b="1" dirty="0"/>
              <a:t>GMINY MIASTO WĄBRZEŹNO</a:t>
            </a:r>
            <a:r>
              <a:rPr lang="pl-PL" sz="5400" dirty="0"/>
              <a:t/>
            </a:r>
            <a:br>
              <a:rPr lang="pl-PL" sz="5400" dirty="0"/>
            </a:br>
            <a:r>
              <a:rPr lang="pl-PL" sz="5400" b="1" dirty="0"/>
              <a:t>2020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30686396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47" y="35710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PROMOCJA</a:t>
            </a:r>
            <a:r>
              <a:rPr lang="pl-PL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778211" y="1739112"/>
            <a:ext cx="11186809" cy="2706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/>
              <a:t>Zadania niezrealizowane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F0E5DDF-2A72-446A-871A-B51E086D95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11" y="2504338"/>
            <a:ext cx="4484449" cy="309879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80693984-1CD8-4BB5-A91D-A84B165C99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42" y="2504338"/>
            <a:ext cx="5116747" cy="38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2814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47" y="35710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PROMOCJA</a:t>
            </a:r>
            <a:r>
              <a:rPr lang="pl-PL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5FED2C75-8144-4C0F-91F5-7310DF051E36}"/>
              </a:ext>
            </a:extLst>
          </p:cNvPr>
          <p:cNvSpPr/>
          <p:nvPr/>
        </p:nvSpPr>
        <p:spPr>
          <a:xfrm>
            <a:off x="1264222" y="2905780"/>
            <a:ext cx="1017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Koszt wszelkich materiał</a:t>
            </a:r>
            <a:r>
              <a:rPr lang="pl-P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ów promocyjnych wyniósł </a:t>
            </a:r>
            <a:r>
              <a:rPr lang="pl-PL" sz="2800" b="1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141.318,70 zł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4768416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47" y="35710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</a:rPr>
              <a:t>WSPÓŁPRACA ZAGRANICZNA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E31F4CF-8FFF-4EB8-BFBC-EDC47674DB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9" y="1879917"/>
            <a:ext cx="6195695" cy="309816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CE8250CB-3857-4BD6-A811-B8C7F4366010}"/>
              </a:ext>
            </a:extLst>
          </p:cNvPr>
          <p:cNvSpPr txBox="1"/>
          <p:nvPr/>
        </p:nvSpPr>
        <p:spPr>
          <a:xfrm>
            <a:off x="939311" y="5079420"/>
            <a:ext cx="6479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Spotkanie w Wąbrzeźnie w ramach projektu trójstronnego: Wąbrzeźno, </a:t>
            </a:r>
            <a:r>
              <a:rPr lang="pl-PL" sz="1800" b="1" dirty="0" err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Syke</a:t>
            </a: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Al Hoceima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E805065-B3A2-482D-952C-458F8C3ABA67}"/>
              </a:ext>
            </a:extLst>
          </p:cNvPr>
          <p:cNvSpPr txBox="1"/>
          <p:nvPr/>
        </p:nvSpPr>
        <p:spPr>
          <a:xfrm>
            <a:off x="7277124" y="1879917"/>
            <a:ext cx="4557322" cy="4021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4000"/>
              </a:lnSpc>
              <a:spcAft>
                <a:spcPts val="800"/>
              </a:spcAft>
            </a:pPr>
            <a:r>
              <a:rPr lang="pl-P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Realizacja 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projektu trójstronnego (Wąbrzeźno,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Syke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 Hoceima) pn. „Międzynarodowa Wymiana Młodzieży – z okazji Dnia Pamięci o Holokauście – „Utrzymywanie żywych wspomnień”, dofinansowany ze środków Polsko – Niemieckiej Współpracy Młodzieży.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4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edycja projektu odbyła się w </a:t>
            </a:r>
            <a:r>
              <a:rPr lang="pl-PL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Syke</a:t>
            </a:r>
            <a:r>
              <a:rPr lang="pl-P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terminie 20 - 30 stycznia 2020 r. Podczas jedenastodniowego pobytu młodzież z Polski, Niemiec i Maroka realizowała bogaty program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1111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47" y="357109"/>
            <a:ext cx="8213689" cy="88064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</a:rPr>
              <a:t>SPÓŁKI KOMUNALNE I JEDNOSTKI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1463221" y="1803411"/>
            <a:ext cx="10408559" cy="2706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l-PL" sz="1800" b="1" dirty="0"/>
              <a:t>MIEJSKI ZAKŁAD ENERGETYKI CIEPLNEJ WODOCIĄGÓW I KANALIZACJI SP. O.O.</a:t>
            </a:r>
          </a:p>
          <a:p>
            <a:pPr algn="just">
              <a:lnSpc>
                <a:spcPct val="100000"/>
              </a:lnSpc>
            </a:pPr>
            <a:r>
              <a:rPr lang="pl-PL" sz="1800" b="1" dirty="0"/>
              <a:t>REGIONALNE WĄBRZESKIE TOWARZYSTWO BUDOWNICTWA SPOŁECZEGO SP. Z O.O.</a:t>
            </a:r>
          </a:p>
          <a:p>
            <a:pPr algn="just">
              <a:lnSpc>
                <a:spcPct val="100000"/>
              </a:lnSpc>
            </a:pPr>
            <a:r>
              <a:rPr lang="pl-PL" sz="1800" b="1" dirty="0"/>
              <a:t>MIEJSKI ZAKŁAD USŁUG KOMUNALNYCH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717CF4C-BE18-490A-8AA6-AAE9908840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16" y="3156625"/>
            <a:ext cx="5899785" cy="303466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78D6A1D2-3159-40CE-82D3-A2A485E56448}"/>
              </a:ext>
            </a:extLst>
          </p:cNvPr>
          <p:cNvSpPr txBox="1"/>
          <p:nvPr/>
        </p:nvSpPr>
        <p:spPr>
          <a:xfrm>
            <a:off x="5016011" y="6244044"/>
            <a:ext cx="6479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Budowa budynku mieszkalnego na ul. Dantyszka 10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AAA721C7-942F-454A-B074-04AD168A16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02" y="3156625"/>
            <a:ext cx="3390134" cy="2470121"/>
          </a:xfrm>
          <a:prstGeom prst="rect">
            <a:avLst/>
          </a:prstGeom>
        </p:spPr>
      </p:pic>
      <p:sp>
        <p:nvSpPr>
          <p:cNvPr id="12" name="Pole tekstowe 37">
            <a:extLst>
              <a:ext uri="{FF2B5EF4-FFF2-40B4-BE49-F238E27FC236}">
                <a16:creationId xmlns:a16="http://schemas.microsoft.com/office/drawing/2014/main" xmlns="" id="{CCD2E242-D81A-47F8-9D9F-ED34415FCBF6}"/>
              </a:ext>
            </a:extLst>
          </p:cNvPr>
          <p:cNvSpPr txBox="1"/>
          <p:nvPr/>
        </p:nvSpPr>
        <p:spPr>
          <a:xfrm>
            <a:off x="1935002" y="5679088"/>
            <a:ext cx="2232552" cy="33485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pl-PL" sz="900" b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Ulica Budowlana po przebudowie</a:t>
            </a:r>
          </a:p>
        </p:txBody>
      </p:sp>
    </p:spTree>
    <p:extLst>
      <p:ext uri="{BB962C8B-B14F-4D97-AF65-F5344CB8AC3E}">
        <p14:creationId xmlns:p14="http://schemas.microsoft.com/office/powerpoint/2010/main" val="42370972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247" y="387450"/>
            <a:ext cx="8213689" cy="880646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/>
              <a:t>MIESZKAŃCY GMINY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064" y="157668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EDC39A8B-3BF6-4D8C-AD55-CEECE7B98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428817"/>
              </p:ext>
            </p:extLst>
          </p:nvPr>
        </p:nvGraphicFramePr>
        <p:xfrm>
          <a:off x="1216578" y="1744063"/>
          <a:ext cx="9758844" cy="425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45600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247" y="387450"/>
            <a:ext cx="8213689" cy="880646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/>
              <a:t>MIESZKAŃCY GMINY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064" y="157668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6F827D9F-2C7F-4DAA-B661-10DEEB37C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042981"/>
              </p:ext>
            </p:extLst>
          </p:nvPr>
        </p:nvGraphicFramePr>
        <p:xfrm>
          <a:off x="2120582" y="1861062"/>
          <a:ext cx="8435839" cy="397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299482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912" y="345427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RYNEK PRACY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231774496"/>
              </p:ext>
            </p:extLst>
          </p:nvPr>
        </p:nvGraphicFramePr>
        <p:xfrm>
          <a:off x="1273879" y="2690645"/>
          <a:ext cx="9644241" cy="382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73664C3E-3296-413E-A0B8-771BC0E205EB}"/>
              </a:ext>
            </a:extLst>
          </p:cNvPr>
          <p:cNvSpPr/>
          <p:nvPr/>
        </p:nvSpPr>
        <p:spPr>
          <a:xfrm>
            <a:off x="2228822" y="1883060"/>
            <a:ext cx="8085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ea typeface="Times" panose="02020603050405020304" pitchFamily="18" charset="0"/>
              </a:rPr>
              <a:t>Liczba osób bezrobotnych w latach </a:t>
            </a:r>
            <a:r>
              <a:rPr lang="pl-PL" sz="3200" dirty="0" smtClean="0">
                <a:latin typeface="Times New Roman" panose="02020603050405020304" pitchFamily="18" charset="0"/>
                <a:ea typeface="Times" panose="02020603050405020304" pitchFamily="18" charset="0"/>
              </a:rPr>
              <a:t>2017 - 2020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7009071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912" y="345427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OCHRONA ZDROWIA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1735005" y="1755932"/>
            <a:ext cx="9018719" cy="40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3200" dirty="0"/>
              <a:t>Na terenie Gminy Miasto Wąbrzeźno, według stanu na 31 grudnia 2020 </a:t>
            </a:r>
            <a:r>
              <a:rPr lang="pl-PL" sz="3200" dirty="0" smtClean="0"/>
              <a:t>roku, </a:t>
            </a:r>
            <a:r>
              <a:rPr lang="pl-PL" sz="3200" dirty="0"/>
              <a:t>zarejestrowanych było:</a:t>
            </a:r>
          </a:p>
          <a:p>
            <a:pPr algn="just">
              <a:lnSpc>
                <a:spcPct val="150000"/>
              </a:lnSpc>
            </a:pPr>
            <a:r>
              <a:rPr lang="pl-PL" sz="3200" dirty="0"/>
              <a:t> </a:t>
            </a:r>
            <a:r>
              <a:rPr lang="pl-PL" sz="3200" b="1" dirty="0"/>
              <a:t>16 podmiotów</a:t>
            </a:r>
            <a:r>
              <a:rPr lang="pl-PL" sz="3200" dirty="0"/>
              <a:t> wykonujących działalność leczniczą </a:t>
            </a:r>
          </a:p>
          <a:p>
            <a:pPr algn="just">
              <a:lnSpc>
                <a:spcPct val="150000"/>
              </a:lnSpc>
            </a:pPr>
            <a:r>
              <a:rPr lang="pl-PL" sz="3200" b="1" dirty="0"/>
              <a:t>7 aptek</a:t>
            </a:r>
          </a:p>
        </p:txBody>
      </p:sp>
    </p:spTree>
    <p:extLst>
      <p:ext uri="{BB962C8B-B14F-4D97-AF65-F5344CB8AC3E}">
        <p14:creationId xmlns:p14="http://schemas.microsoft.com/office/powerpoint/2010/main" val="249063915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/>
              <a:t>MIEJSKA KOMISJA ROZWIĄZYWANIA PROBLEMÓW ALKOHOLOWYCH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1439730" y="1946432"/>
            <a:ext cx="9456869" cy="419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Na 1 stycznia 2020 r. </a:t>
            </a:r>
            <a:r>
              <a:rPr lang="pl-PL" sz="2800" b="1" dirty="0"/>
              <a:t>43</a:t>
            </a:r>
            <a:r>
              <a:rPr lang="pl-PL" sz="2800" dirty="0"/>
              <a:t> podmioty posiadały zezwolenie na sprzedaż napojów alkoholowych, a na 31 grudnia 2020 r. - </a:t>
            </a:r>
            <a:r>
              <a:rPr lang="pl-PL" sz="2800" b="1" dirty="0" smtClean="0"/>
              <a:t>49</a:t>
            </a:r>
            <a:endParaRPr lang="pl-PL" sz="2800" dirty="0"/>
          </a:p>
          <a:p>
            <a:r>
              <a:rPr lang="pl-PL" sz="2800" dirty="0"/>
              <a:t>Wysokość środków uzyskanych przez gminę z tytułu udzielonych zezwoleń na sprzedaż alkoholu wyniosła </a:t>
            </a:r>
            <a:r>
              <a:rPr lang="pl-PL" sz="2800" b="1" dirty="0"/>
              <a:t>345.770,62 </a:t>
            </a:r>
            <a:r>
              <a:rPr lang="pl-PL" sz="2800" b="1" dirty="0" smtClean="0"/>
              <a:t>zł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95179475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POMOC SPOŁECZNA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1162050" y="1925761"/>
            <a:ext cx="10391775" cy="3560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pl-PL" dirty="0"/>
              <a:t>Beneficjentami środowiskowej pomocy społecznej w 2020 r. było </a:t>
            </a:r>
            <a:r>
              <a:rPr lang="pl-PL" b="1" dirty="0"/>
              <a:t>1.152 mieszkańców</a:t>
            </a:r>
          </a:p>
          <a:p>
            <a:pPr lvl="0">
              <a:lnSpc>
                <a:spcPct val="160000"/>
              </a:lnSpc>
            </a:pPr>
            <a:r>
              <a:rPr lang="pl-PL" dirty="0"/>
              <a:t>W 2020 roku przeciwdziałania przemocy w rodzinie były podejmowane w </a:t>
            </a:r>
            <a:r>
              <a:rPr lang="pl-PL" b="1" dirty="0"/>
              <a:t>47 </a:t>
            </a:r>
            <a:r>
              <a:rPr lang="pl-PL" b="1" dirty="0" smtClean="0"/>
              <a:t>rodzinach</a:t>
            </a:r>
            <a:r>
              <a:rPr lang="pl-PL" dirty="0" smtClean="0"/>
              <a:t> </a:t>
            </a:r>
            <a:endParaRPr lang="pl-PL" dirty="0"/>
          </a:p>
          <a:p>
            <a:pPr lvl="0">
              <a:lnSpc>
                <a:spcPct val="160000"/>
              </a:lnSpc>
            </a:pPr>
            <a:r>
              <a:rPr lang="pl-PL" dirty="0"/>
              <a:t>Z Karty Dużej Rodziny skorzystało </a:t>
            </a:r>
            <a:r>
              <a:rPr lang="pl-PL" b="1" dirty="0"/>
              <a:t>32 </a:t>
            </a:r>
            <a:r>
              <a:rPr lang="pl-PL" b="1" dirty="0" smtClean="0"/>
              <a:t>rodzin</a:t>
            </a:r>
            <a:endParaRPr lang="pl-PL" dirty="0"/>
          </a:p>
          <a:p>
            <a:pPr>
              <a:lnSpc>
                <a:spcPct val="160000"/>
              </a:lnSpc>
            </a:pPr>
            <a:r>
              <a:rPr lang="pl-PL" dirty="0"/>
              <a:t>Rządowy program „Rodzina 500+” objął </a:t>
            </a:r>
            <a:r>
              <a:rPr lang="pl-PL" b="1" dirty="0"/>
              <a:t>1357 </a:t>
            </a:r>
            <a:r>
              <a:rPr lang="pl-PL" dirty="0" smtClean="0"/>
              <a:t>rodzin </a:t>
            </a:r>
            <a:endParaRPr lang="pl-PL" dirty="0"/>
          </a:p>
          <a:p>
            <a:pPr>
              <a:lnSpc>
                <a:spcPct val="160000"/>
              </a:lnSpc>
            </a:pPr>
            <a:r>
              <a:rPr lang="pl-PL" dirty="0"/>
              <a:t>Rządowy Program „Dobry start” objął </a:t>
            </a:r>
            <a:r>
              <a:rPr lang="pl-PL" b="1" dirty="0"/>
              <a:t>1067</a:t>
            </a:r>
            <a:r>
              <a:rPr lang="pl-PL" dirty="0"/>
              <a:t> rodzin, w tym </a:t>
            </a:r>
            <a:r>
              <a:rPr lang="pl-PL" b="1" dirty="0"/>
              <a:t>1490</a:t>
            </a:r>
            <a:r>
              <a:rPr lang="pl-PL" dirty="0"/>
              <a:t> </a:t>
            </a:r>
            <a:r>
              <a:rPr lang="pl-PL" dirty="0" smtClean="0"/>
              <a:t>dzieci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450392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60" y="35710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PRIORYTETY 2020 ROKU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838200" y="1647824"/>
            <a:ext cx="11115675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 sz="2400" dirty="0"/>
              <a:t>Przeciwdziałanie skutkom pandemii Covid-19</a:t>
            </a:r>
          </a:p>
          <a:p>
            <a:pPr lvl="0"/>
            <a:r>
              <a:rPr lang="pl-PL" sz="2400" dirty="0"/>
              <a:t>Rozwój budownictwa mieszkaniowego wielorodzinnego</a:t>
            </a:r>
          </a:p>
          <a:p>
            <a:pPr lvl="0"/>
            <a:r>
              <a:rPr lang="pl-PL" sz="2400" dirty="0" smtClean="0"/>
              <a:t>Wsparcie seniorów </a:t>
            </a:r>
            <a:endParaRPr lang="pl-PL" sz="2400" dirty="0"/>
          </a:p>
          <a:p>
            <a:pPr lvl="0"/>
            <a:r>
              <a:rPr lang="pl-PL" sz="2400" dirty="0" smtClean="0"/>
              <a:t>Promocja </a:t>
            </a:r>
            <a:r>
              <a:rPr lang="pl-PL" sz="2400" dirty="0"/>
              <a:t>miasta i </a:t>
            </a:r>
            <a:r>
              <a:rPr lang="pl-PL" sz="2400" dirty="0" smtClean="0"/>
              <a:t>rozwój turystyki</a:t>
            </a:r>
          </a:p>
          <a:p>
            <a:pPr lvl="0"/>
            <a:r>
              <a:rPr lang="pl-PL" sz="2400" dirty="0" smtClean="0"/>
              <a:t>Wsparcie </a:t>
            </a:r>
            <a:r>
              <a:rPr lang="pl-PL" sz="2400" dirty="0"/>
              <a:t>budżetu miasta poprzez realizację </a:t>
            </a:r>
            <a:r>
              <a:rPr lang="pl-PL" sz="2400" dirty="0" smtClean="0"/>
              <a:t>inwestycji </a:t>
            </a:r>
            <a:r>
              <a:rPr lang="pl-PL" sz="2400" dirty="0"/>
              <a:t>współfinansowanych z dotacji </a:t>
            </a:r>
            <a:r>
              <a:rPr lang="pl-PL" sz="2400" dirty="0" smtClean="0"/>
              <a:t>zewnętrznych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9287874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B21BF5D1-AE00-427F-8D4B-56D3E2228B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75" y="2360474"/>
            <a:ext cx="5305440" cy="335300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A63EF899-BC4A-4DF6-AC1C-303F465313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2380818"/>
            <a:ext cx="5311970" cy="334811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50496870-526B-4D6E-B3CA-78FFD6060988}"/>
              </a:ext>
            </a:extLst>
          </p:cNvPr>
          <p:cNvSpPr txBox="1"/>
          <p:nvPr/>
        </p:nvSpPr>
        <p:spPr>
          <a:xfrm>
            <a:off x="1198685" y="1915822"/>
            <a:ext cx="10993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Rewitalizacja Podzamcza – modernizacja parku na Wzgórzu Zamkowym oraz budowa parku rekreacji</a:t>
            </a: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xmlns="" id="{F9806172-1A04-48C3-94D4-0C28E78FD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22558"/>
              </p:ext>
            </p:extLst>
          </p:nvPr>
        </p:nvGraphicFramePr>
        <p:xfrm>
          <a:off x="7052896" y="5788803"/>
          <a:ext cx="4523019" cy="1011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207">
                  <a:extLst>
                    <a:ext uri="{9D8B030D-6E8A-4147-A177-3AD203B41FA5}">
                      <a16:colId xmlns:a16="http://schemas.microsoft.com/office/drawing/2014/main" xmlns="" val="2851792192"/>
                    </a:ext>
                  </a:extLst>
                </a:gridCol>
                <a:gridCol w="2210812">
                  <a:extLst>
                    <a:ext uri="{9D8B030D-6E8A-4147-A177-3AD203B41FA5}">
                      <a16:colId xmlns:a16="http://schemas.microsoft.com/office/drawing/2014/main" xmlns="" val="19206907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Koszty poniesione i do poniesienia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6808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4.582.980,00 zł (2021)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3.194.981,77 zł, z czego: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- 2.744.747,14 zł (EFRR),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- 450.234,63 zł (budżet państwa)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550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8012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32C626A3-C0F9-49FC-84BB-932CACE74C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18" y="2011486"/>
            <a:ext cx="6275412" cy="4199835"/>
          </a:xfrm>
          <a:prstGeom prst="rect">
            <a:avLst/>
          </a:prstGeom>
        </p:spPr>
      </p:pic>
      <p:sp>
        <p:nvSpPr>
          <p:cNvPr id="12" name="Pole tekstowe 52">
            <a:extLst>
              <a:ext uri="{FF2B5EF4-FFF2-40B4-BE49-F238E27FC236}">
                <a16:creationId xmlns:a16="http://schemas.microsoft.com/office/drawing/2014/main" xmlns="" id="{A39DE246-EF35-4585-A6C2-745BB6D3FE09}"/>
              </a:ext>
            </a:extLst>
          </p:cNvPr>
          <p:cNvSpPr txBox="1"/>
          <p:nvPr/>
        </p:nvSpPr>
        <p:spPr>
          <a:xfrm>
            <a:off x="5119418" y="6345865"/>
            <a:ext cx="6134736" cy="215444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pl-PL" sz="14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Budowa przystani sportów wodnych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xmlns="" id="{A67E0249-AF47-41F0-8A83-81485F476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77565"/>
              </p:ext>
            </p:extLst>
          </p:nvPr>
        </p:nvGraphicFramePr>
        <p:xfrm>
          <a:off x="248383" y="2020939"/>
          <a:ext cx="4591050" cy="124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114">
                  <a:extLst>
                    <a:ext uri="{9D8B030D-6E8A-4147-A177-3AD203B41FA5}">
                      <a16:colId xmlns:a16="http://schemas.microsoft.com/office/drawing/2014/main" xmlns="" val="3700825181"/>
                    </a:ext>
                  </a:extLst>
                </a:gridCol>
                <a:gridCol w="1981936">
                  <a:extLst>
                    <a:ext uri="{9D8B030D-6E8A-4147-A177-3AD203B41FA5}">
                      <a16:colId xmlns:a16="http://schemas.microsoft.com/office/drawing/2014/main" xmlns="" val="14681491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Koszty poniesione i do poniesienia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7903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5.771.545,50 zł,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z czego: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- 1.192.426,55 zł (2020 </a:t>
                      </a:r>
                      <a:r>
                        <a:rPr lang="pl-PL" sz="1200" dirty="0" smtClean="0">
                          <a:effectLst/>
                        </a:rPr>
                        <a:t>)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- 4.579.118,95 zł (2021 </a:t>
                      </a:r>
                      <a:r>
                        <a:rPr lang="pl-PL" sz="1200" dirty="0" smtClean="0">
                          <a:effectLst/>
                        </a:rPr>
                        <a:t>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4.756.219,47 zł (EFRR):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- 1.009.662,84 zł (2020),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- 3.746.556,63 zł (2021)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0717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06847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CE49D4B-A1BA-4CA8-852D-616DDA614E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68" y="1941347"/>
            <a:ext cx="3655407" cy="2430157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5934E7A9-59A8-4AA0-8C87-5EB9C00C1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486192"/>
              </p:ext>
            </p:extLst>
          </p:nvPr>
        </p:nvGraphicFramePr>
        <p:xfrm>
          <a:off x="6995394" y="5764712"/>
          <a:ext cx="4314825" cy="956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484">
                  <a:extLst>
                    <a:ext uri="{9D8B030D-6E8A-4147-A177-3AD203B41FA5}">
                      <a16:colId xmlns:a16="http://schemas.microsoft.com/office/drawing/2014/main" xmlns="" val="569869405"/>
                    </a:ext>
                  </a:extLst>
                </a:gridCol>
                <a:gridCol w="1960341">
                  <a:extLst>
                    <a:ext uri="{9D8B030D-6E8A-4147-A177-3AD203B41FA5}">
                      <a16:colId xmlns:a16="http://schemas.microsoft.com/office/drawing/2014/main" xmlns="" val="2957677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Koszty poniesione i do poniesienia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4787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4.033.345,77 zł (2019 – 2020</a:t>
                      </a:r>
                      <a:r>
                        <a:rPr lang="pl-PL" sz="1200" dirty="0" smtClean="0">
                          <a:effectLst/>
                        </a:rPr>
                        <a:t>),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z </a:t>
                      </a:r>
                      <a:r>
                        <a:rPr lang="pl-PL" sz="1200" dirty="0">
                          <a:effectLst/>
                        </a:rPr>
                        <a:t>czego: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- 2.012.982,88 zł (</a:t>
                      </a:r>
                      <a:r>
                        <a:rPr lang="pl-PL" sz="1200" dirty="0" smtClean="0">
                          <a:effectLst/>
                        </a:rPr>
                        <a:t>2020)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2.016.672,00 zł (FDS)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6980796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BDDB408-CC96-47B8-ACFB-9879EF68F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713" y="4541584"/>
            <a:ext cx="3289788" cy="20709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3466F65-0921-467E-9653-F23819E01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394" y="3067397"/>
            <a:ext cx="4314825" cy="2608215"/>
          </a:xfrm>
          <a:prstGeom prst="rect">
            <a:avLst/>
          </a:prstGeom>
        </p:spPr>
      </p:pic>
      <p:sp>
        <p:nvSpPr>
          <p:cNvPr id="12" name="Pole tekstowe 49">
            <a:extLst>
              <a:ext uri="{FF2B5EF4-FFF2-40B4-BE49-F238E27FC236}">
                <a16:creationId xmlns:a16="http://schemas.microsoft.com/office/drawing/2014/main" xmlns="" id="{CF8A8B51-B6D9-42B8-9691-F7160AAE83D0}"/>
              </a:ext>
            </a:extLst>
          </p:cNvPr>
          <p:cNvSpPr txBox="1"/>
          <p:nvPr/>
        </p:nvSpPr>
        <p:spPr>
          <a:xfrm>
            <a:off x="6770232" y="1870293"/>
            <a:ext cx="4539987" cy="862577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pl-PL" sz="1400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Przebudowa </a:t>
            </a:r>
            <a:r>
              <a:rPr lang="pl-PL" sz="14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ulic Pięknej, Kwiatowej i Wspólnej</a:t>
            </a:r>
          </a:p>
        </p:txBody>
      </p:sp>
    </p:spTree>
    <p:extLst>
      <p:ext uri="{BB962C8B-B14F-4D97-AF65-F5344CB8AC3E}">
        <p14:creationId xmlns:p14="http://schemas.microsoft.com/office/powerpoint/2010/main" val="85234606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313E2E5-CF80-4606-A3AC-B4E38E9A74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4" y="2050578"/>
            <a:ext cx="4504561" cy="3027775"/>
          </a:xfrm>
          <a:prstGeom prst="rect">
            <a:avLst/>
          </a:prstGeom>
        </p:spPr>
      </p:pic>
      <p:sp>
        <p:nvSpPr>
          <p:cNvPr id="7" name="Pole tekstowe 70">
            <a:extLst>
              <a:ext uri="{FF2B5EF4-FFF2-40B4-BE49-F238E27FC236}">
                <a16:creationId xmlns:a16="http://schemas.microsoft.com/office/drawing/2014/main" xmlns="" id="{E8FD9E5A-15A2-43BC-89DE-49B4562F01DF}"/>
              </a:ext>
            </a:extLst>
          </p:cNvPr>
          <p:cNvSpPr txBox="1"/>
          <p:nvPr/>
        </p:nvSpPr>
        <p:spPr>
          <a:xfrm>
            <a:off x="4722980" y="5337042"/>
            <a:ext cx="3094990" cy="17145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pl-PL" sz="14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Ulica Legionistów po przebudowie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D71AA20-0D20-4445-88D5-3DFDF8D16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674" y="2008269"/>
            <a:ext cx="4337538" cy="3112392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5AC7EFE0-2B58-43EB-A8A1-017F48679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53645"/>
              </p:ext>
            </p:extLst>
          </p:nvPr>
        </p:nvGraphicFramePr>
        <p:xfrm>
          <a:off x="6286812" y="5639293"/>
          <a:ext cx="3962400" cy="800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2175">
                  <a:extLst>
                    <a:ext uri="{9D8B030D-6E8A-4147-A177-3AD203B41FA5}">
                      <a16:colId xmlns:a16="http://schemas.microsoft.com/office/drawing/2014/main" xmlns="" val="3095373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4031168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Koszty poniesione i do poniesienia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3744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663.013,28 zł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331.506,00 zł (FDS) 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331.507,28 zł (RFIL)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8986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70443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221934B-41A0-449E-82DA-EFC823EC71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39" y="2011485"/>
            <a:ext cx="5294337" cy="372109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9F7B4CD-D7F7-4592-8617-D214E1277702}"/>
              </a:ext>
            </a:extLst>
          </p:cNvPr>
          <p:cNvSpPr txBox="1"/>
          <p:nvPr/>
        </p:nvSpPr>
        <p:spPr>
          <a:xfrm>
            <a:off x="3030510" y="5873233"/>
            <a:ext cx="6479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Ulica Generała Hallera po przebudowie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E1999FB0-0093-4E04-8180-0844223B4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350333"/>
              </p:ext>
            </p:extLst>
          </p:nvPr>
        </p:nvGraphicFramePr>
        <p:xfrm>
          <a:off x="7124700" y="5993041"/>
          <a:ext cx="4385990" cy="672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3317">
                  <a:extLst>
                    <a:ext uri="{9D8B030D-6E8A-4147-A177-3AD203B41FA5}">
                      <a16:colId xmlns:a16="http://schemas.microsoft.com/office/drawing/2014/main" xmlns="" val="1952117896"/>
                    </a:ext>
                  </a:extLst>
                </a:gridCol>
                <a:gridCol w="1992673">
                  <a:extLst>
                    <a:ext uri="{9D8B030D-6E8A-4147-A177-3AD203B41FA5}">
                      <a16:colId xmlns:a16="http://schemas.microsoft.com/office/drawing/2014/main" xmlns="" val="38979633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Koszty poniesione i do poniesienia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8242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1.904.615,26 zł, z czego;</a:t>
                      </a: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- 952.307,63 zł (2020)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952.307,00 zł (FDS)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78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3521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2C2E4D2-550D-4745-9612-5083B80846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9" y="2011485"/>
            <a:ext cx="4663552" cy="315109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86C1C43-7398-4292-A77E-E96BD8F6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82" y="2041860"/>
            <a:ext cx="4469601" cy="293458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A82A953C-C8A7-4FED-AC15-49B25AC91A7E}"/>
              </a:ext>
            </a:extLst>
          </p:cNvPr>
          <p:cNvSpPr txBox="1"/>
          <p:nvPr/>
        </p:nvSpPr>
        <p:spPr>
          <a:xfrm>
            <a:off x="1075593" y="5192952"/>
            <a:ext cx="6479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Przyjazny dworzec kolejowy w Wąbrzeźnie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FAA214BE-F61B-4C6A-9017-D645AF141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85116"/>
              </p:ext>
            </p:extLst>
          </p:nvPr>
        </p:nvGraphicFramePr>
        <p:xfrm>
          <a:off x="6971933" y="5980019"/>
          <a:ext cx="3867150" cy="570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741">
                  <a:extLst>
                    <a:ext uri="{9D8B030D-6E8A-4147-A177-3AD203B41FA5}">
                      <a16:colId xmlns:a16="http://schemas.microsoft.com/office/drawing/2014/main" xmlns="" val="913505047"/>
                    </a:ext>
                  </a:extLst>
                </a:gridCol>
                <a:gridCol w="1710409">
                  <a:extLst>
                    <a:ext uri="{9D8B030D-6E8A-4147-A177-3AD203B41FA5}">
                      <a16:colId xmlns:a16="http://schemas.microsoft.com/office/drawing/2014/main" xmlns="" val="2363615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Koszty poniesione i do poniesienia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1588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1.092.876,34 zł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927.754,88 zł (EFFR)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0051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4304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F543FB8-87E1-4290-AC28-0433E22303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2183693"/>
            <a:ext cx="4224703" cy="289826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4554D41-2A49-46D4-86A9-B046D34DB660}"/>
              </a:ext>
            </a:extLst>
          </p:cNvPr>
          <p:cNvSpPr txBox="1"/>
          <p:nvPr/>
        </p:nvSpPr>
        <p:spPr>
          <a:xfrm>
            <a:off x="1638301" y="5227642"/>
            <a:ext cx="6479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Tężnie solankowe na Podzamczu i w parku przy WDK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DDF9958-78DA-4035-ACDB-691A7FD39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475" y="2183693"/>
            <a:ext cx="4153413" cy="2898261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936CCBE8-1C3E-4BC1-8EDD-8EC945A19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095002"/>
              </p:ext>
            </p:extLst>
          </p:nvPr>
        </p:nvGraphicFramePr>
        <p:xfrm>
          <a:off x="6096000" y="6013021"/>
          <a:ext cx="3962400" cy="570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2175">
                  <a:extLst>
                    <a:ext uri="{9D8B030D-6E8A-4147-A177-3AD203B41FA5}">
                      <a16:colId xmlns:a16="http://schemas.microsoft.com/office/drawing/2014/main" xmlns="" val="235905009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121187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Koszty poniesione i do poniesienia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4493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157.736,00 zł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156.636,60 zł (RFIL)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74566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40538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DZIAŁALNOŚĆ INWESTYCYJNA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290090" y="2011486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92688D3-58E6-4C7C-AE48-0D0843EBBC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67" y="1799590"/>
            <a:ext cx="6779065" cy="380990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97C4240-1010-4E59-A7A8-485AC37C2264}"/>
              </a:ext>
            </a:extLst>
          </p:cNvPr>
          <p:cNvSpPr txBox="1"/>
          <p:nvPr/>
        </p:nvSpPr>
        <p:spPr>
          <a:xfrm>
            <a:off x="2706467" y="5690321"/>
            <a:ext cx="6479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Instalacja fotowoltaiczna na dachu SP3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99F33178-156A-4DD3-8001-7AE342D64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09798"/>
              </p:ext>
            </p:extLst>
          </p:nvPr>
        </p:nvGraphicFramePr>
        <p:xfrm>
          <a:off x="7205197" y="6140482"/>
          <a:ext cx="3962400" cy="570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2175">
                  <a:extLst>
                    <a:ext uri="{9D8B030D-6E8A-4147-A177-3AD203B41FA5}">
                      <a16:colId xmlns:a16="http://schemas.microsoft.com/office/drawing/2014/main" xmlns="" val="56350371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463194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Koszty poniesione i do poniesienia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Uzyskane dofinansowanie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8263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275.206,50 zł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100.881,00 (EFRR)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70628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25957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GOSPODARKA MIESZKANIOWA I KOMUNALNA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728495" y="1795303"/>
            <a:ext cx="11282530" cy="4107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Łącznie w zasobie gminy na 1 stycznia 2020 r. 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znajdowało się </a:t>
            </a: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246 mieszkań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natomiast na</a:t>
            </a:r>
            <a:b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31 grudnia 2020 r. w zasobie było ich </a:t>
            </a: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241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Zmniejszenie się liczby mieszkań związane było z wykupami lokali przez </a:t>
            </a:r>
            <a:r>
              <a:rPr lang="pl-PL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najemców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Lokale użytkowe w zasobie gminy na początku 2020 r.: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Poniatowskiego 8 – 2 lokale o powierzchniach użytkowych 17,92 m</a:t>
            </a:r>
            <a:r>
              <a:rPr lang="pl-PL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oraz 17,50 </a:t>
            </a:r>
            <a:r>
              <a:rPr lang="pl-PL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baseline="300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Poniatowskiego 10 – 1 lokal o powierzchni użytkowej 40,00 </a:t>
            </a:r>
            <a:r>
              <a:rPr lang="pl-PL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baseline="300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Wolności 38 – 1 lokal o powierzchni użytkowej 179,56 </a:t>
            </a:r>
            <a:r>
              <a:rPr lang="pl-PL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baseline="300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Matejki 11 – lokal o powierzchni użytkowej 314,00 </a:t>
            </a:r>
            <a:r>
              <a:rPr lang="pl-PL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baseline="300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Na własność komunalną Gminy Miasto Wąbrzeźno składają się </a:t>
            </a:r>
            <a:r>
              <a:rPr lang="pl-PL" b="1" dirty="0"/>
              <a:t>grunty</a:t>
            </a:r>
            <a:r>
              <a:rPr lang="pl-PL" dirty="0"/>
              <a:t> o łącznej powierzchni </a:t>
            </a:r>
            <a:r>
              <a:rPr lang="pl-PL" b="1" dirty="0"/>
              <a:t>146,3 </a:t>
            </a:r>
            <a:r>
              <a:rPr lang="pl-PL" b="1" dirty="0" smtClean="0"/>
              <a:t>ha</a:t>
            </a:r>
            <a:endParaRPr lang="pl-PL" b="1" dirty="0"/>
          </a:p>
          <a:p>
            <a:pPr marL="219075"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pl-PL" b="1" dirty="0">
                <a:effectLst/>
                <a:ea typeface="Calibri" panose="020F0502020204030204" pitchFamily="34" charset="0"/>
              </a:rPr>
              <a:t>W 2020 r. sprzedano</a:t>
            </a:r>
            <a:r>
              <a:rPr lang="pl-PL" dirty="0">
                <a:effectLst/>
                <a:ea typeface="Calibri" panose="020F0502020204030204" pitchFamily="34" charset="0"/>
              </a:rPr>
              <a:t> nieruchomości gruntowe przy ul. Grudziądzkiej, Cytrynowej, Żeromskiego, Macieja Rataja, Malinowej, Grabowej, Bukowej i Wolności o łącznej powierzchni </a:t>
            </a:r>
            <a:r>
              <a:rPr lang="pl-PL" b="1" dirty="0">
                <a:effectLst/>
                <a:ea typeface="Calibri" panose="020F0502020204030204" pitchFamily="34" charset="0"/>
              </a:rPr>
              <a:t>0,4307 ha</a:t>
            </a:r>
            <a:r>
              <a:rPr lang="pl-PL" dirty="0">
                <a:effectLst/>
                <a:ea typeface="Calibri" panose="020F0502020204030204" pitchFamily="34" charset="0"/>
              </a:rPr>
              <a:t> oraz </a:t>
            </a:r>
            <a:r>
              <a:rPr lang="pl-PL" b="1" dirty="0">
                <a:effectLst/>
                <a:ea typeface="Calibri" panose="020F0502020204030204" pitchFamily="34" charset="0"/>
              </a:rPr>
              <a:t>5 lokali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b="1" dirty="0">
                <a:effectLst/>
                <a:ea typeface="Calibri" panose="020F0502020204030204" pitchFamily="34" charset="0"/>
              </a:rPr>
              <a:t>mieszkalnych</a:t>
            </a:r>
            <a:r>
              <a:rPr lang="pl-PL" dirty="0">
                <a:effectLst/>
                <a:ea typeface="Calibri" panose="020F0502020204030204" pitchFamily="34" charset="0"/>
              </a:rPr>
              <a:t> położonych przy ulicy Chełmińskiej 16, Kopernika 9, Kościuszki 13, 1 Maja 26 i Nadbrzeżnej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3150134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SPRAWY OBYWATELSKIE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84" y="107871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645229" y="1732190"/>
            <a:ext cx="7494814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l-PL" b="1" dirty="0"/>
              <a:t>BUDŻET OBYWATELSKI </a:t>
            </a:r>
            <a:r>
              <a:rPr lang="pl-PL" b="1" dirty="0" smtClean="0"/>
              <a:t>2019</a:t>
            </a:r>
            <a:endParaRPr lang="pl-PL" sz="1600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C7C55C86-5A2B-4DEF-9C43-FD02252F780E}"/>
              </a:ext>
            </a:extLst>
          </p:cNvPr>
          <p:cNvSpPr txBox="1"/>
          <p:nvPr/>
        </p:nvSpPr>
        <p:spPr>
          <a:xfrm>
            <a:off x="2567354" y="2287314"/>
            <a:ext cx="8535865" cy="3338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W 2020 r. realizowane były zadania VI edycji budżetu </a:t>
            </a:r>
            <a:r>
              <a:rPr lang="pl-PL" sz="1800" b="1" dirty="0" smtClean="0">
                <a:effectLst/>
                <a:ea typeface="Times New Roman" panose="02020603050405020304" pitchFamily="18" charset="0"/>
              </a:rPr>
              <a:t>obywatelskiego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ea typeface="Calibri" panose="020F0502020204030204" pitchFamily="34" charset="0"/>
              </a:rPr>
              <a:t>Pula budżetu obywatelskiego: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500.000,00 </a:t>
            </a:r>
            <a:r>
              <a:rPr lang="pl-PL" sz="1800" b="1" dirty="0" smtClean="0">
                <a:effectLst/>
                <a:ea typeface="Calibri" panose="020F0502020204030204" pitchFamily="34" charset="0"/>
              </a:rPr>
              <a:t>zł</a:t>
            </a:r>
            <a:r>
              <a:rPr lang="pl-PL" sz="1800" dirty="0" smtClean="0">
                <a:effectLst/>
                <a:ea typeface="Calibri" panose="020F0502020204030204" pitchFamily="34" charset="0"/>
              </a:rPr>
              <a:t> 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ea typeface="Calibri" panose="020F0502020204030204" pitchFamily="34" charset="0"/>
              </a:rPr>
              <a:t>Zgłoszono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51 projektów</a:t>
            </a:r>
            <a:r>
              <a:rPr lang="pl-PL" sz="1800" dirty="0">
                <a:effectLst/>
                <a:ea typeface="Calibri" panose="020F0502020204030204" pitchFamily="34" charset="0"/>
              </a:rPr>
              <a:t>, z których 10 odrzucono, a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41 przyjęto pod </a:t>
            </a:r>
            <a:r>
              <a:rPr lang="pl-PL" sz="1800" b="1" dirty="0" smtClean="0">
                <a:effectLst/>
                <a:ea typeface="Calibri" panose="020F0502020204030204" pitchFamily="34" charset="0"/>
              </a:rPr>
              <a:t>głosowanie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ea typeface="Calibri" panose="020F0502020204030204" pitchFamily="34" charset="0"/>
              </a:rPr>
              <a:t>W głosowaniu wzięło udział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4.228</a:t>
            </a:r>
            <a:r>
              <a:rPr lang="pl-PL" sz="1800" dirty="0">
                <a:effectLst/>
                <a:ea typeface="Calibri" panose="020F0502020204030204" pitchFamily="34" charset="0"/>
              </a:rPr>
              <a:t> </a:t>
            </a:r>
            <a:r>
              <a:rPr lang="pl-PL" sz="1800" dirty="0" smtClean="0">
                <a:effectLst/>
                <a:ea typeface="Calibri" panose="020F0502020204030204" pitchFamily="34" charset="0"/>
              </a:rPr>
              <a:t>mieszkańców 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ea typeface="Calibri" panose="020F0502020204030204" pitchFamily="34" charset="0"/>
              </a:rPr>
              <a:t>Głosy oddane elektronicznie: 2.016 (48</a:t>
            </a:r>
            <a:r>
              <a:rPr lang="pl-PL" sz="1800" dirty="0" smtClean="0">
                <a:effectLst/>
                <a:ea typeface="Calibri" panose="020F0502020204030204" pitchFamily="34" charset="0"/>
              </a:rPr>
              <a:t>%)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ea typeface="Calibri" panose="020F0502020204030204" pitchFamily="34" charset="0"/>
              </a:rPr>
              <a:t>Głosy oddane papierowo: 2.212 (52</a:t>
            </a:r>
            <a:r>
              <a:rPr lang="pl-PL" sz="1800" dirty="0" smtClean="0">
                <a:effectLst/>
                <a:ea typeface="Calibri" panose="020F0502020204030204" pitchFamily="34" charset="0"/>
              </a:rPr>
              <a:t>%)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ea typeface="Calibri" panose="020F0502020204030204" pitchFamily="34" charset="0"/>
              </a:rPr>
              <a:t>Głosy ważne – 3.866 (91</a:t>
            </a:r>
            <a:r>
              <a:rPr lang="pl-PL" sz="1800" dirty="0" smtClean="0">
                <a:effectLst/>
                <a:ea typeface="Calibri" panose="020F0502020204030204" pitchFamily="34" charset="0"/>
              </a:rPr>
              <a:t>%)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ea typeface="Calibri" panose="020F0502020204030204" pitchFamily="34" charset="0"/>
              </a:rPr>
              <a:t>Głosy nieważne – 362 (9</a:t>
            </a:r>
            <a:r>
              <a:rPr lang="pl-PL" sz="1800" dirty="0" smtClean="0">
                <a:effectLst/>
                <a:ea typeface="Calibri" panose="020F0502020204030204" pitchFamily="34" charset="0"/>
              </a:rPr>
              <a:t>%)</a:t>
            </a:r>
            <a:endParaRPr lang="pl-PL" sz="1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7656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560" y="35710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CELE NA KOLEJNE LATA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809625" y="1697127"/>
            <a:ext cx="10572749" cy="404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 dirty="0"/>
              <a:t>Odbudowa więzi społecznych poprzez atrakcyjną ofertę kulturalną i rozrywkową </a:t>
            </a:r>
            <a:br>
              <a:rPr lang="pl-PL" dirty="0"/>
            </a:br>
            <a:r>
              <a:rPr lang="pl-PL" dirty="0"/>
              <a:t>oraz partycypację dającą mieszkańcom możliwość współdecydowania o losach </a:t>
            </a:r>
            <a:r>
              <a:rPr lang="pl-PL" dirty="0" smtClean="0"/>
              <a:t>miasta </a:t>
            </a:r>
            <a:endParaRPr lang="pl-PL" dirty="0"/>
          </a:p>
          <a:p>
            <a:pPr lvl="0"/>
            <a:r>
              <a:rPr lang="pl-PL" dirty="0" smtClean="0"/>
              <a:t>Stwarzanie </a:t>
            </a:r>
            <a:r>
              <a:rPr lang="pl-PL" dirty="0"/>
              <a:t>systemu zachęt do zamieszkania w Wąbrzeźnie poprzez szeroką promocję walorów miasta oraz poszerzanie oferty </a:t>
            </a:r>
            <a:r>
              <a:rPr lang="pl-PL" dirty="0" smtClean="0"/>
              <a:t>mieszkaniowej</a:t>
            </a:r>
            <a:endParaRPr lang="pl-PL" dirty="0"/>
          </a:p>
          <a:p>
            <a:pPr lvl="0"/>
            <a:r>
              <a:rPr lang="pl-PL" dirty="0" smtClean="0"/>
              <a:t>Włączenie </a:t>
            </a:r>
            <a:r>
              <a:rPr lang="pl-PL" dirty="0"/>
              <a:t>seniorów w budowanie „Miasta Przyjaznego Seniorom” poprzez stworzenie Wąbrzeskiej Rady Seniorów oraz przeciwdziałanie wykluczeniu społecznemu </a:t>
            </a:r>
            <a:r>
              <a:rPr lang="pl-PL" dirty="0" smtClean="0"/>
              <a:t>seniorów</a:t>
            </a:r>
            <a:endParaRPr lang="pl-PL" dirty="0"/>
          </a:p>
          <a:p>
            <a:pPr lvl="0"/>
            <a:r>
              <a:rPr lang="pl-PL" dirty="0"/>
              <a:t>W</a:t>
            </a:r>
            <a:r>
              <a:rPr lang="pl-PL" dirty="0" smtClean="0"/>
              <a:t>sparcie </a:t>
            </a:r>
            <a:r>
              <a:rPr lang="pl-PL" dirty="0"/>
              <a:t>lokalnej gospodarki oraz stworzenie atrakcyjnych warunków do tworzenia nowych miejsc </a:t>
            </a:r>
            <a:r>
              <a:rPr lang="pl-PL" dirty="0" smtClean="0"/>
              <a:t>pracy</a:t>
            </a:r>
            <a:endParaRPr lang="pl-PL" dirty="0"/>
          </a:p>
          <a:p>
            <a:pPr lvl="0"/>
            <a:r>
              <a:rPr lang="pl-PL" dirty="0"/>
              <a:t>R</a:t>
            </a:r>
            <a:r>
              <a:rPr lang="pl-PL" dirty="0" smtClean="0"/>
              <a:t>ozwój </a:t>
            </a:r>
            <a:r>
              <a:rPr lang="pl-PL" dirty="0"/>
              <a:t>turystyki budowanej na walorach wypoczynkowych miasta oraz </a:t>
            </a:r>
            <a:r>
              <a:rPr lang="pl-PL" dirty="0" smtClean="0"/>
              <a:t>reaktywacja żeglarstwa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sportów </a:t>
            </a:r>
            <a:r>
              <a:rPr lang="pl-PL" dirty="0" smtClean="0"/>
              <a:t>wodnych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474206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SPRAWY OBYWATELSKIE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84" y="107871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4603180" y="1715861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BUDŻET OBYWATELSKI 2019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sz="1600" dirty="0"/>
          </a:p>
          <a:p>
            <a:pPr>
              <a:lnSpc>
                <a:spcPct val="100000"/>
              </a:lnSpc>
            </a:pPr>
            <a:endParaRPr lang="pl-PL" sz="1600" b="1" dirty="0"/>
          </a:p>
          <a:p>
            <a:pPr>
              <a:lnSpc>
                <a:spcPct val="100000"/>
              </a:lnSpc>
            </a:pPr>
            <a:endParaRPr lang="pl-PL" sz="1600" b="1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5F0C08BB-D0D1-42D1-8AF3-743DB5CE4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69134"/>
              </p:ext>
            </p:extLst>
          </p:nvPr>
        </p:nvGraphicFramePr>
        <p:xfrm>
          <a:off x="1989156" y="2536923"/>
          <a:ext cx="8213688" cy="3277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855">
                  <a:extLst>
                    <a:ext uri="{9D8B030D-6E8A-4147-A177-3AD203B41FA5}">
                      <a16:colId xmlns:a16="http://schemas.microsoft.com/office/drawing/2014/main" xmlns="" val="475424463"/>
                    </a:ext>
                  </a:extLst>
                </a:gridCol>
                <a:gridCol w="3300821">
                  <a:extLst>
                    <a:ext uri="{9D8B030D-6E8A-4147-A177-3AD203B41FA5}">
                      <a16:colId xmlns:a16="http://schemas.microsoft.com/office/drawing/2014/main" xmlns="" val="1991049309"/>
                    </a:ext>
                  </a:extLst>
                </a:gridCol>
                <a:gridCol w="1164615">
                  <a:extLst>
                    <a:ext uri="{9D8B030D-6E8A-4147-A177-3AD203B41FA5}">
                      <a16:colId xmlns:a16="http://schemas.microsoft.com/office/drawing/2014/main" xmlns="" val="1361838616"/>
                    </a:ext>
                  </a:extLst>
                </a:gridCol>
                <a:gridCol w="1469095">
                  <a:extLst>
                    <a:ext uri="{9D8B030D-6E8A-4147-A177-3AD203B41FA5}">
                      <a16:colId xmlns:a16="http://schemas.microsoft.com/office/drawing/2014/main" xmlns="" val="974336874"/>
                    </a:ext>
                  </a:extLst>
                </a:gridCol>
                <a:gridCol w="1829302">
                  <a:extLst>
                    <a:ext uri="{9D8B030D-6E8A-4147-A177-3AD203B41FA5}">
                      <a16:colId xmlns:a16="http://schemas.microsoft.com/office/drawing/2014/main" xmlns="" val="913357274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Np.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Nazwa projektu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Wartość szacunkowa projektu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głosów oddanych na projekt (głosy ważne)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UWAGI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84489"/>
                  </a:ext>
                </a:extLst>
              </a:tr>
              <a:tr h="131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Adopcyjny dom tymczasowy dla zwierząt bezdomnych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42.800 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967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zrealizowany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506086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Wodny plac zabaw na plaży miejskiej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150.000 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861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 trakcie realizacji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7760267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Plaża bez barier - wykonanie drewnianej ścieżki przez plażę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45.000 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854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zrealizowany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w ramach inwestycji: budowa przystani sportów wodnych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554909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Budowa dwóch tężni solankowych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140.000 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zrealizowany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69155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Czytniki - nowoczesne czytanie w MiPBP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7.000 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728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zrealizowany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927952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Łąki kwietne i budki dla owadów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5.000 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725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zrealizowany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857523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Bezpieczny ratownik - bezpieczny wąbrzeźnianin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65.000 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714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zrealizowany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497383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8.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Budki lęgowe dla ptaków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5.000 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636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zrealizowany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350735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9.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"Bez smartfona - więcej ruchu, maluchu! Bajkowy tor przeszkód".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18.000 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624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zrealizowany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348665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10.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Siatkarskie przedszkole z WSR Werewolves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3.200 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zrealizowany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439582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11.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Roleta na okno dachowe w MiPBP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15.000 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603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zrealizowany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631496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8B78AA4-D071-4D44-81A8-3EE668EA8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235" y="2189998"/>
            <a:ext cx="819612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realizacji przyjęto 11 projektów: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5291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SPRAWY OBYWATELSKIE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84" y="107871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4603180" y="1715861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BUDŻET OBYWATELSKI 2019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sz="1600" dirty="0"/>
          </a:p>
          <a:p>
            <a:pPr>
              <a:lnSpc>
                <a:spcPct val="100000"/>
              </a:lnSpc>
            </a:pPr>
            <a:endParaRPr lang="pl-PL" sz="1600" b="1" dirty="0"/>
          </a:p>
          <a:p>
            <a:pPr>
              <a:lnSpc>
                <a:spcPct val="100000"/>
              </a:lnSpc>
            </a:pPr>
            <a:endParaRPr lang="pl-PL" sz="1600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F504761-F847-4083-B439-3E5E989B41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1" y="2055385"/>
            <a:ext cx="3405700" cy="274722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D6F5472D-7C41-4E6C-9E04-1BA9E8876A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80" y="2406237"/>
            <a:ext cx="2884170" cy="373761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0D9C604B-3E0F-400B-AF84-BEBFC090A1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4" y="2055385"/>
            <a:ext cx="2909570" cy="37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5264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SPRAWY OBYWATELSKIE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84" y="107871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4603180" y="1715861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BUDŻET OBYWATELSKI 2019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sz="1600" dirty="0"/>
          </a:p>
          <a:p>
            <a:pPr>
              <a:lnSpc>
                <a:spcPct val="100000"/>
              </a:lnSpc>
            </a:pPr>
            <a:endParaRPr lang="pl-PL" sz="1600" b="1" dirty="0"/>
          </a:p>
          <a:p>
            <a:pPr>
              <a:lnSpc>
                <a:spcPct val="100000"/>
              </a:lnSpc>
            </a:pPr>
            <a:endParaRPr lang="pl-PL" sz="1600" b="1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6AD9E807-8906-42B5-8EE3-A2C2F21BAF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8" y="2078721"/>
            <a:ext cx="3869031" cy="273946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350F2631-C89F-45FA-AF9A-13184E8756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27" y="2485073"/>
            <a:ext cx="2912745" cy="188785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6674FAD6-EB25-4EB2-AAE0-650B0BF444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71" y="4818185"/>
            <a:ext cx="2968625" cy="166941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64BB2E8C-62FA-4A16-AE19-236A835D1D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48" y="2170748"/>
            <a:ext cx="2917825" cy="22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6049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SPRAWY OBYWATELSKIE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84" y="107871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4603180" y="1715861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BUDŻET OBYWATELSKI 2019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sz="1600" dirty="0"/>
          </a:p>
          <a:p>
            <a:pPr>
              <a:lnSpc>
                <a:spcPct val="100000"/>
              </a:lnSpc>
            </a:pPr>
            <a:endParaRPr lang="pl-PL" sz="1600" b="1" dirty="0"/>
          </a:p>
          <a:p>
            <a:pPr>
              <a:lnSpc>
                <a:spcPct val="100000"/>
              </a:lnSpc>
            </a:pPr>
            <a:endParaRPr lang="pl-PL" sz="1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07DB918-BBBA-4B7C-80B8-6CB5129DD8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82" y="2477059"/>
            <a:ext cx="2997835" cy="22021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FC6CBB8-77AF-4001-9BDC-89EAA0793A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73" y="3509013"/>
            <a:ext cx="3585845" cy="21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4263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SPRAWY OBYWATELSKIE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1069825" y="2132718"/>
            <a:ext cx="10401300" cy="4479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400" b="1" dirty="0"/>
              <a:t>KONSULTACJE  SPOŁECZNE - </a:t>
            </a:r>
            <a:r>
              <a:rPr lang="pl-PL" sz="2400" dirty="0"/>
              <a:t>przeprowadzono </a:t>
            </a:r>
            <a:r>
              <a:rPr lang="pl-PL" sz="2400" b="1" dirty="0"/>
              <a:t>5</a:t>
            </a:r>
            <a:r>
              <a:rPr lang="pl-PL" sz="2400" dirty="0"/>
              <a:t> konsultacji </a:t>
            </a:r>
            <a:r>
              <a:rPr lang="pl-PL" sz="2400" dirty="0" smtClean="0"/>
              <a:t>społecznych.</a:t>
            </a:r>
            <a:br>
              <a:rPr lang="pl-PL" sz="2400" dirty="0" smtClean="0"/>
            </a:br>
            <a:r>
              <a:rPr lang="pl-PL" sz="2400" dirty="0" smtClean="0"/>
              <a:t>Łącznie </a:t>
            </a:r>
            <a:r>
              <a:rPr lang="pl-PL" sz="2400" dirty="0"/>
              <a:t>wzięło w nich udział </a:t>
            </a:r>
            <a:r>
              <a:rPr lang="pl-PL" sz="2400" b="1" dirty="0"/>
              <a:t>159</a:t>
            </a:r>
            <a:r>
              <a:rPr lang="pl-PL" sz="2400" dirty="0"/>
              <a:t> </a:t>
            </a:r>
            <a:r>
              <a:rPr lang="pl-PL" sz="2400" dirty="0" smtClean="0"/>
              <a:t>osób 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b="1" dirty="0"/>
              <a:t>UDOSTĘPNIENIE INFORMACJI PUBLICZNEJ </a:t>
            </a:r>
            <a:r>
              <a:rPr lang="pl-PL" sz="2400" dirty="0"/>
              <a:t>- do urzędu wpłynęły </a:t>
            </a:r>
            <a:r>
              <a:rPr lang="pl-PL" sz="2400" b="1" dirty="0"/>
              <a:t>22 </a:t>
            </a:r>
            <a:r>
              <a:rPr lang="pl-PL" sz="2400" b="1" dirty="0" smtClean="0"/>
              <a:t>wnioski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b="1" dirty="0"/>
              <a:t>SKARGI - </a:t>
            </a:r>
            <a:r>
              <a:rPr lang="pl-PL" sz="2400" dirty="0"/>
              <a:t>do Urzędu wpłynęła </a:t>
            </a:r>
            <a:r>
              <a:rPr lang="pl-PL" sz="2400" b="1" dirty="0"/>
              <a:t>1</a:t>
            </a:r>
            <a:r>
              <a:rPr lang="pl-PL" sz="2400" dirty="0"/>
              <a:t> </a:t>
            </a:r>
            <a:r>
              <a:rPr lang="pl-PL" sz="2400" dirty="0" smtClean="0"/>
              <a:t>skarga</a:t>
            </a:r>
            <a:endParaRPr lang="pl-PL" sz="2400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8332969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SPRAWY OBYWATELSKIE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079899" y="1787603"/>
            <a:ext cx="8381152" cy="20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l-PL" sz="2800" b="1" dirty="0"/>
              <a:t>ORGANIZACJE POZARZĄDOWE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800" b="1" dirty="0"/>
              <a:t>W mieście w 2020 roku funkcjonowało 35 organizacji pozarządowych, </a:t>
            </a:r>
            <a:r>
              <a:rPr lang="pl-PL" sz="2800" dirty="0"/>
              <a:t>w tym:</a:t>
            </a:r>
          </a:p>
          <a:p>
            <a:pPr algn="ctr">
              <a:lnSpc>
                <a:spcPct val="150000"/>
              </a:lnSpc>
            </a:pPr>
            <a:r>
              <a:rPr lang="pl-PL" sz="2800" dirty="0"/>
              <a:t> </a:t>
            </a:r>
            <a:r>
              <a:rPr lang="pl-PL" sz="2800" b="1" dirty="0"/>
              <a:t>5</a:t>
            </a:r>
            <a:r>
              <a:rPr lang="pl-PL" sz="2800" dirty="0"/>
              <a:t> </a:t>
            </a:r>
            <a:r>
              <a:rPr lang="pl-PL" sz="2800" dirty="0" smtClean="0"/>
              <a:t>fundacji </a:t>
            </a:r>
            <a:endParaRPr lang="pl-PL" sz="2800" dirty="0"/>
          </a:p>
          <a:p>
            <a:pPr algn="ctr">
              <a:lnSpc>
                <a:spcPct val="150000"/>
              </a:lnSpc>
            </a:pPr>
            <a:r>
              <a:rPr lang="pl-PL" sz="2800" b="1" dirty="0"/>
              <a:t>27</a:t>
            </a:r>
            <a:r>
              <a:rPr lang="pl-PL" sz="2800" dirty="0"/>
              <a:t> </a:t>
            </a:r>
            <a:r>
              <a:rPr lang="pl-PL" sz="2800" dirty="0" smtClean="0"/>
              <a:t>stowarzyszeń</a:t>
            </a:r>
            <a:endParaRPr lang="pl-PL" sz="2800" dirty="0"/>
          </a:p>
          <a:p>
            <a:pPr algn="ctr">
              <a:lnSpc>
                <a:spcPct val="150000"/>
              </a:lnSpc>
            </a:pPr>
            <a:r>
              <a:rPr lang="pl-PL" sz="2800" b="1" dirty="0"/>
              <a:t>3</a:t>
            </a:r>
            <a:r>
              <a:rPr lang="pl-PL" sz="2800" dirty="0"/>
              <a:t> kluby </a:t>
            </a:r>
            <a:r>
              <a:rPr lang="pl-PL" sz="2800" dirty="0" smtClean="0"/>
              <a:t>sportowe</a:t>
            </a:r>
            <a:endParaRPr lang="pl-PL" sz="2800" dirty="0"/>
          </a:p>
          <a:p>
            <a:pPr>
              <a:lnSpc>
                <a:spcPct val="150000"/>
              </a:lnSpc>
            </a:pPr>
            <a:endParaRPr lang="pl-PL" sz="2800" dirty="0"/>
          </a:p>
          <a:p>
            <a:pPr>
              <a:lnSpc>
                <a:spcPct val="150000"/>
              </a:lnSpc>
            </a:pPr>
            <a:endParaRPr lang="pl-PL" sz="2800" b="1" dirty="0"/>
          </a:p>
          <a:p>
            <a:pPr>
              <a:lnSpc>
                <a:spcPct val="150000"/>
              </a:lnSpc>
            </a:pP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232752962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SPRAWY OBYWATELSKIE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941C9EA-C617-4160-973B-8E9260027567}"/>
              </a:ext>
            </a:extLst>
          </p:cNvPr>
          <p:cNvSpPr/>
          <p:nvPr/>
        </p:nvSpPr>
        <p:spPr>
          <a:xfrm>
            <a:off x="1066800" y="2066054"/>
            <a:ext cx="10058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 2020 r. nie ogłaszano otwartych konkursów ofert skierowanych do organizacji pozarządowych dotyczących powierzenia wykonania zadań publicznych.</a:t>
            </a:r>
          </a:p>
          <a:p>
            <a:r>
              <a:rPr lang="pl-PL" sz="2400" dirty="0"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otwartym konkursie na wsparcie wykonania zadań publicznych zorganizowanym w grudniu 2019 r. wpłynęło </a:t>
            </a:r>
            <a:r>
              <a:rPr lang="pl-P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28 </a:t>
            </a:r>
            <a:r>
              <a:rPr lang="pl-PL" sz="2400" b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zadań</a:t>
            </a:r>
            <a:r>
              <a:rPr lang="pl-PL" sz="24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2845199-A1AE-48D0-9E95-5545063AFCA4}"/>
              </a:ext>
            </a:extLst>
          </p:cNvPr>
          <p:cNvSpPr txBox="1"/>
          <p:nvPr/>
        </p:nvSpPr>
        <p:spPr>
          <a:xfrm>
            <a:off x="1066799" y="3981006"/>
            <a:ext cx="10222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 uwagi na trwającą pandemię w 2020 r. i wprowadzone w związku z nią </a:t>
            </a:r>
            <a:r>
              <a:rPr lang="pl-PL" sz="2400" dirty="0">
                <a:solidFill>
                  <a:srgbClr val="000000"/>
                </a:solidFill>
                <a:ea typeface="Calibri" panose="020F0502020204030204" pitchFamily="34" charset="0"/>
              </a:rPr>
              <a:t>obostrzenia nie zrealizowano </a:t>
            </a:r>
            <a:r>
              <a:rPr lang="pl-PL" sz="2400" b="1" dirty="0">
                <a:solidFill>
                  <a:srgbClr val="000000"/>
                </a:solidFill>
                <a:ea typeface="Calibri" panose="020F0502020204030204" pitchFamily="34" charset="0"/>
              </a:rPr>
              <a:t>19</a:t>
            </a:r>
            <a:r>
              <a:rPr lang="pl-PL" sz="2400" dirty="0">
                <a:solidFill>
                  <a:srgbClr val="000000"/>
                </a:solidFill>
                <a:ea typeface="Calibri" panose="020F0502020204030204" pitchFamily="34" charset="0"/>
              </a:rPr>
              <a:t> projektów (5 </a:t>
            </a: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częściowo </a:t>
            </a:r>
            <a:r>
              <a:rPr lang="pl-PL" sz="2400" dirty="0">
                <a:solidFill>
                  <a:srgbClr val="000000"/>
                </a:solidFill>
                <a:ea typeface="Calibri" panose="020F0502020204030204" pitchFamily="34" charset="0"/>
              </a:rPr>
              <a:t>i 14 </a:t>
            </a: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 całości)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5229105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PRZESTĘPCZOŚĆ W GMINIE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2163631" y="1662133"/>
            <a:ext cx="6226176" cy="3756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b="1" dirty="0"/>
              <a:t>POLICJA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dirty="0"/>
              <a:t>W Komendzie Powiatowej Policji w Wąbrzeźnie w Wydziale Kryminalnym łącznie stwierdzono </a:t>
            </a:r>
            <a:r>
              <a:rPr lang="pl-PL" sz="1400" b="1" dirty="0"/>
              <a:t>263 przestępstw (w roku 2019 - 274) </a:t>
            </a:r>
            <a:r>
              <a:rPr lang="pl-PL" sz="1400" dirty="0"/>
              <a:t>z czego: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Inne przestępstwa kryminalne - 138 (w roku 2019 – 44)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Gospodarcze - 21 (w roku 2019 – 105)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Rozboje - 1 (w roku 2019 – 3)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Bójki i pobicia - 3 (w roku 2019 – 3)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Kradzieże - 35 (w roku 2019 – 20)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Kradzież samochodu - 4 (w roku 2019 – 0)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Kradzież z włamaniem - 15 (w roku 2019 – 17)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Jazda pod wpływem alkoholu - 14 (w roku 2019 – 19)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Przestępstwa narkotykowe - 22 (w roku 2019 – 36)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Uszkodzenie mienia - 10 (w roku 2019 – 13)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400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pl-PL" sz="1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400" b="1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22A6B868-8619-4767-9D15-8FDB6E152534}"/>
              </a:ext>
            </a:extLst>
          </p:cNvPr>
          <p:cNvSpPr txBox="1">
            <a:spLocks/>
          </p:cNvSpPr>
          <p:nvPr/>
        </p:nvSpPr>
        <p:spPr>
          <a:xfrm>
            <a:off x="7375555" y="3845607"/>
            <a:ext cx="3861274" cy="2015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b="1" dirty="0"/>
              <a:t>Zdarzenia drogowe:</a:t>
            </a:r>
            <a:endParaRPr lang="pl-PL" sz="1400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Wypadki – 3 (w roku 2019 – 2)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Kolizje – 107 (w roku 2019 – 106)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Zabici – 0 (w roku 2019 – 0)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400" dirty="0"/>
              <a:t>Ranni – 3 (w roku 2019 – 2)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400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pl-PL" sz="1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400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pl-PL" sz="1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152097180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PRZESTĘPCZOŚĆ W GMINIE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461596" y="1686678"/>
            <a:ext cx="11235105" cy="4580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STRAŻ MIEJSKA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W 2020 r. Straż Miejska podjęła </a:t>
            </a:r>
            <a:r>
              <a:rPr lang="pl-PL" b="1" dirty="0"/>
              <a:t>1362 interwencje porządkowe</a:t>
            </a:r>
            <a:r>
              <a:rPr lang="pl-PL" dirty="0"/>
              <a:t>. W ich efekcie skierowano  </a:t>
            </a:r>
            <a:r>
              <a:rPr lang="pl-PL" b="1" dirty="0"/>
              <a:t>15 wniosków </a:t>
            </a:r>
            <a:r>
              <a:rPr lang="pl-PL" dirty="0"/>
              <a:t>o ukaranie oraz wymierzono </a:t>
            </a:r>
            <a:r>
              <a:rPr lang="pl-PL" b="1" dirty="0"/>
              <a:t>77 mandatów</a:t>
            </a:r>
            <a:r>
              <a:rPr lang="pl-PL" dirty="0"/>
              <a:t>. Dotyczyły najczęściej zanieczyszczenia terenów komunalnych, niszczenia zieleni, niezachowania środków ostrożności przy trzymaniu zwierząt.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/>
              <a:t>Strażnicy miejscy odebrali </a:t>
            </a:r>
            <a:r>
              <a:rPr lang="pl-PL" b="1" dirty="0"/>
              <a:t>485 zgłoszeń </a:t>
            </a:r>
            <a:r>
              <a:rPr lang="pl-PL" dirty="0"/>
              <a:t>i zawiadomień, podjęli </a:t>
            </a:r>
            <a:r>
              <a:rPr lang="pl-PL" b="1" dirty="0"/>
              <a:t>1270 interwencji prewencyjnych </a:t>
            </a:r>
            <a:r>
              <a:rPr lang="pl-PL" dirty="0"/>
              <a:t>głównie w sprawach: zaśmiecania, podejrzenia o spalania nieczystości, zakłócania porządku, braku wykaszania chwastów, braku odpowiedniego nadzoru nad zwierzętami.</a:t>
            </a:r>
            <a:r>
              <a:rPr lang="pl-PL" dirty="0">
                <a:effectLst/>
                <a:ea typeface="Times New Roman" panose="02020603050405020304" pitchFamily="18" charset="0"/>
              </a:rPr>
              <a:t> Od marca 2020 r. intensywnie wspierają instytucje odpowiedzialne za walkę z COVID-19 (MOPS, SANEPID, SŁUŻBĘ ZDROWIA).</a:t>
            </a:r>
            <a:endParaRPr lang="pl-PL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5303307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8" y="246017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EDUKACJA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E6EF162B-E8E6-45C4-A70E-4878DE839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61895"/>
              </p:ext>
            </p:extLst>
          </p:nvPr>
        </p:nvGraphicFramePr>
        <p:xfrm>
          <a:off x="2649029" y="2713529"/>
          <a:ext cx="7759773" cy="1261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1628">
                  <a:extLst>
                    <a:ext uri="{9D8B030D-6E8A-4147-A177-3AD203B41FA5}">
                      <a16:colId xmlns:a16="http://schemas.microsoft.com/office/drawing/2014/main" xmlns="" val="1567100144"/>
                    </a:ext>
                  </a:extLst>
                </a:gridCol>
                <a:gridCol w="2347725">
                  <a:extLst>
                    <a:ext uri="{9D8B030D-6E8A-4147-A177-3AD203B41FA5}">
                      <a16:colId xmlns:a16="http://schemas.microsoft.com/office/drawing/2014/main" xmlns="" val="2741128744"/>
                    </a:ext>
                  </a:extLst>
                </a:gridCol>
                <a:gridCol w="2370420">
                  <a:extLst>
                    <a:ext uri="{9D8B030D-6E8A-4147-A177-3AD203B41FA5}">
                      <a16:colId xmlns:a16="http://schemas.microsoft.com/office/drawing/2014/main" xmlns="" val="165259814"/>
                    </a:ext>
                  </a:extLst>
                </a:gridCol>
              </a:tblGrid>
              <a:tr h="324663">
                <a:tc>
                  <a:txBody>
                    <a:bodyPr/>
                    <a:lstStyle/>
                    <a:p>
                      <a:pPr marL="4953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Odziały/klasy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Liczba oddziałów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Liczba dzieci</a:t>
                      </a:r>
                      <a:endParaRPr lang="pl-PL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709447085"/>
                  </a:ext>
                </a:extLst>
              </a:tr>
              <a:tr h="468516">
                <a:tc>
                  <a:txBody>
                    <a:bodyPr/>
                    <a:lstStyle/>
                    <a:p>
                      <a:pPr marL="25400"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Szkolne 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47 (47)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1093 (1082)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952570391"/>
                  </a:ext>
                </a:extLst>
              </a:tr>
              <a:tr h="468516">
                <a:tc>
                  <a:txBody>
                    <a:bodyPr/>
                    <a:lstStyle/>
                    <a:p>
                      <a:pPr marL="25400"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Przedszkolne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17 (16)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407 (387)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33820300"/>
                  </a:ext>
                </a:extLst>
              </a:tr>
            </a:tbl>
          </a:graphicData>
        </a:graphic>
      </p:graphicFrame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93B345EC-E749-434E-8444-F454CB512E44}"/>
              </a:ext>
            </a:extLst>
          </p:cNvPr>
          <p:cNvSpPr txBox="1">
            <a:spLocks/>
          </p:cNvSpPr>
          <p:nvPr/>
        </p:nvSpPr>
        <p:spPr>
          <a:xfrm>
            <a:off x="1938338" y="1673114"/>
            <a:ext cx="9858375" cy="484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/>
              <a:t>Liczba oddziałów i dzieci w placówkach oświatowych 2019/2020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3F77E7A2-E2B0-414B-BB01-258E89B75801}"/>
              </a:ext>
            </a:extLst>
          </p:cNvPr>
          <p:cNvSpPr/>
          <p:nvPr/>
        </p:nvSpPr>
        <p:spPr>
          <a:xfrm>
            <a:off x="2705551" y="4238699"/>
            <a:ext cx="7923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* Dane podane w nawiasie dotyczą roku szkolnego 2018/2019</a:t>
            </a:r>
          </a:p>
        </p:txBody>
      </p:sp>
    </p:spTree>
    <p:extLst>
      <p:ext uri="{BB962C8B-B14F-4D97-AF65-F5344CB8AC3E}">
        <p14:creationId xmlns:p14="http://schemas.microsoft.com/office/powerpoint/2010/main" val="7526223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18" y="223736"/>
            <a:ext cx="8213689" cy="1156963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/>
              <a:t>ZAWARTOŚĆ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B87D80-E793-4D84-9052-54A7C8C2A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447" y="1692998"/>
            <a:ext cx="5593628" cy="393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URZĄD MIASTA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REALIZACJA POLITYK, PROGRAM</a:t>
            </a:r>
            <a:r>
              <a:rPr lang="pl-PL" altLang="pl-PL" sz="1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Ó</a:t>
            </a: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 I STRATEGII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FINANSE GMINY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PROMOCJA MIASTA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WSP</a:t>
            </a:r>
            <a:r>
              <a:rPr lang="pl-PL" altLang="pl-PL" sz="1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Ó</a:t>
            </a: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ŁPRACA ZAGRANICZNA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SP</a:t>
            </a:r>
            <a:r>
              <a:rPr lang="pl-PL" altLang="pl-PL" sz="1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Ó</a:t>
            </a: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ŁKI KOMUNALNE I JEDNOSTKI ORGANIZACYJNE GMINY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MIESZKAŃCY GMINY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RYNEK PRACY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OCHRONA ZDROWIA</a:t>
            </a:r>
            <a:endParaRPr lang="pl-PL" altLang="pl-PL" sz="1400" dirty="0"/>
          </a:p>
          <a:p>
            <a:pPr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MIEJSKA KOMISJA ROZWIĄZYWANIA</a:t>
            </a: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PROBLEM</a:t>
            </a:r>
            <a:r>
              <a:rPr lang="pl-PL" altLang="pl-PL" sz="1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Ó</a:t>
            </a: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W ALKOHOLOWYCH</a:t>
            </a:r>
            <a:endParaRPr lang="pl-PL" altLang="pl-PL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12"/>
            </a:endParaRPr>
          </a:p>
          <a:p>
            <a:pPr lvl="0">
              <a:lnSpc>
                <a:spcPct val="150000"/>
              </a:lnSpc>
            </a:pPr>
            <a:endParaRPr lang="pl-PL" altLang="pl-PL" sz="14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8243751A-BB8F-4D2A-99A4-CE6ADEFAEFA1}"/>
              </a:ext>
            </a:extLst>
          </p:cNvPr>
          <p:cNvSpPr/>
          <p:nvPr/>
        </p:nvSpPr>
        <p:spPr>
          <a:xfrm>
            <a:off x="7026620" y="1692998"/>
            <a:ext cx="4796784" cy="393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POMOC SPOŁECZNA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DZIAŁALNOŚĆ INWESTYCYJNA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GOSPODARKA MIESZKANIOWA I KOMUNALNA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SPRAWY OBYWATELSKIE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PRZESTĘPCZOŚĆ W GMINIE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EDUKACJA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JEDNOSTKI KULTURY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TRANSPORT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PRZEDSIĘBIORCY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OCHRONA ŚRODOWISKA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PLANOWANIE PRZESTRZENNE</a:t>
            </a:r>
            <a:endParaRPr lang="pl-PL" altLang="pl-PL" sz="1400" dirty="0"/>
          </a:p>
          <a:p>
            <a:pPr lvl="0">
              <a:lnSpc>
                <a:spcPct val="15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RADA MIASTA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791052905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49" y="338240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EDUKACJA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93B345EC-E749-434E-8444-F454CB512E44}"/>
              </a:ext>
            </a:extLst>
          </p:cNvPr>
          <p:cNvSpPr txBox="1">
            <a:spLocks/>
          </p:cNvSpPr>
          <p:nvPr/>
        </p:nvSpPr>
        <p:spPr>
          <a:xfrm>
            <a:off x="1319213" y="2122756"/>
            <a:ext cx="9858375" cy="484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/>
              <a:t>Stan zatrudnienia w miejskich placówkach oświatowych 2018/2019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544E4A32-739F-4C07-B100-47ABED9FB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71875"/>
              </p:ext>
            </p:extLst>
          </p:nvPr>
        </p:nvGraphicFramePr>
        <p:xfrm>
          <a:off x="742950" y="2697480"/>
          <a:ext cx="11087100" cy="2903219"/>
        </p:xfrm>
        <a:graphic>
          <a:graphicData uri="http://schemas.openxmlformats.org/drawingml/2006/table">
            <a:tbl>
              <a:tblPr/>
              <a:tblGrid>
                <a:gridCol w="1562220">
                  <a:extLst>
                    <a:ext uri="{9D8B030D-6E8A-4147-A177-3AD203B41FA5}">
                      <a16:colId xmlns:a16="http://schemas.microsoft.com/office/drawing/2014/main" xmlns="" val="587174063"/>
                    </a:ext>
                  </a:extLst>
                </a:gridCol>
                <a:gridCol w="1923629">
                  <a:extLst>
                    <a:ext uri="{9D8B030D-6E8A-4147-A177-3AD203B41FA5}">
                      <a16:colId xmlns:a16="http://schemas.microsoft.com/office/drawing/2014/main" xmlns="" val="2887954829"/>
                    </a:ext>
                  </a:extLst>
                </a:gridCol>
                <a:gridCol w="811831">
                  <a:extLst>
                    <a:ext uri="{9D8B030D-6E8A-4147-A177-3AD203B41FA5}">
                      <a16:colId xmlns:a16="http://schemas.microsoft.com/office/drawing/2014/main" xmlns="" val="357111857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46680032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388096414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30750525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725185119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xmlns="" val="196667377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xmlns="" val="1607478634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xmlns="" val="816972036"/>
                    </a:ext>
                  </a:extLst>
                </a:gridCol>
              </a:tblGrid>
              <a:tr h="3333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Nauczyciele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Pracownicy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323982"/>
                  </a:ext>
                </a:extLst>
              </a:tr>
              <a:tr h="6183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szkoły/</a:t>
                      </a:r>
                    </a:p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placówki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Pełnozatrudnieni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Niepełnozatrudnieni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administracja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obsługa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5603590"/>
                  </a:ext>
                </a:extLst>
              </a:tr>
              <a:tr h="6183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etatach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etatach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etatach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etatach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8488330"/>
                  </a:ext>
                </a:extLst>
              </a:tr>
              <a:tr h="3333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1393022"/>
                  </a:ext>
                </a:extLst>
              </a:tr>
              <a:tr h="3333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4969756"/>
                  </a:ext>
                </a:extLst>
              </a:tr>
              <a:tr h="3333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Bajka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4948192"/>
                  </a:ext>
                </a:extLst>
              </a:tr>
              <a:tr h="3333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901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29597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8" y="246017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EDUKACJA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93B345EC-E749-434E-8444-F454CB512E44}"/>
              </a:ext>
            </a:extLst>
          </p:cNvPr>
          <p:cNvSpPr txBox="1">
            <a:spLocks/>
          </p:cNvSpPr>
          <p:nvPr/>
        </p:nvSpPr>
        <p:spPr>
          <a:xfrm>
            <a:off x="3745707" y="1775249"/>
            <a:ext cx="5843587" cy="484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/>
              <a:t>Finansowanie oświaty 2016/2017 - 2019/2020</a:t>
            </a: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4097725273"/>
              </p:ext>
            </p:extLst>
          </p:nvPr>
        </p:nvGraphicFramePr>
        <p:xfrm>
          <a:off x="829733" y="2457977"/>
          <a:ext cx="10866968" cy="36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69543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8" y="246017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EDUKACJA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93B345EC-E749-434E-8444-F454CB512E44}"/>
              </a:ext>
            </a:extLst>
          </p:cNvPr>
          <p:cNvSpPr txBox="1">
            <a:spLocks/>
          </p:cNvSpPr>
          <p:nvPr/>
        </p:nvSpPr>
        <p:spPr>
          <a:xfrm>
            <a:off x="3525058" y="1726748"/>
            <a:ext cx="5843587" cy="484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/>
              <a:t>Finansowanie oświaty 2019/2020-2020/2021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B926860A-5288-4CD2-9992-C29BE07C9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80158"/>
              </p:ext>
            </p:extLst>
          </p:nvPr>
        </p:nvGraphicFramePr>
        <p:xfrm>
          <a:off x="1851991" y="2310765"/>
          <a:ext cx="9006508" cy="3509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5557">
                  <a:extLst>
                    <a:ext uri="{9D8B030D-6E8A-4147-A177-3AD203B41FA5}">
                      <a16:colId xmlns:a16="http://schemas.microsoft.com/office/drawing/2014/main" xmlns="" val="1276647265"/>
                    </a:ext>
                  </a:extLst>
                </a:gridCol>
                <a:gridCol w="2910641">
                  <a:extLst>
                    <a:ext uri="{9D8B030D-6E8A-4147-A177-3AD203B41FA5}">
                      <a16:colId xmlns:a16="http://schemas.microsoft.com/office/drawing/2014/main" xmlns="" val="4240461725"/>
                    </a:ext>
                  </a:extLst>
                </a:gridCol>
                <a:gridCol w="1894662">
                  <a:extLst>
                    <a:ext uri="{9D8B030D-6E8A-4147-A177-3AD203B41FA5}">
                      <a16:colId xmlns:a16="http://schemas.microsoft.com/office/drawing/2014/main" xmlns="" val="134386309"/>
                    </a:ext>
                  </a:extLst>
                </a:gridCol>
                <a:gridCol w="1235648">
                  <a:extLst>
                    <a:ext uri="{9D8B030D-6E8A-4147-A177-3AD203B41FA5}">
                      <a16:colId xmlns:a16="http://schemas.microsoft.com/office/drawing/2014/main" xmlns="" val="2660512309"/>
                    </a:ext>
                  </a:extLst>
                </a:gridCol>
              </a:tblGrid>
              <a:tr h="15108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/>
                        </a:rPr>
                        <a:t>Rok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/>
                        </a:rPr>
                        <a:t>Wydatki ma oświatę (wykonanie)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/>
                        </a:rPr>
                        <a:t>Subwencja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/>
                        </a:rPr>
                        <a:t>Procent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27727627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2016/2017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15 221 034,32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8 493 177,00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>
                          <a:effectLst/>
                        </a:rPr>
                        <a:t>55,80%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62675533"/>
                  </a:ext>
                </a:extLst>
              </a:tr>
              <a:tr h="5036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2017/2018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16 113 673,09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8 341 976,00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>
                          <a:effectLst/>
                        </a:rPr>
                        <a:t>51,77%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2878643"/>
                  </a:ext>
                </a:extLst>
              </a:tr>
              <a:tr h="5036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2018/2019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>
                          <a:effectLst/>
                        </a:rPr>
                        <a:t>17 640 453,93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>
                          <a:effectLst/>
                        </a:rPr>
                        <a:t>8 747 464,00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49,59%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281135968"/>
                  </a:ext>
                </a:extLst>
              </a:tr>
              <a:tr h="5036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2019/2020-2020-2021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17.718.621,75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8.120.922,00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536341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304040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JEDNOSTKI KULTURY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1827692" y="1928791"/>
            <a:ext cx="9335386" cy="361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dirty="0"/>
              <a:t>MIEJSKA I POWIATOWA BIBLIOTEKA PUBLICZNA IM. WITALISA SZLACHCIKOWSKIEGO</a:t>
            </a:r>
            <a:endParaRPr lang="pl-PL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b="1" dirty="0"/>
              <a:t>Księgozbiór</a:t>
            </a:r>
            <a:r>
              <a:rPr lang="pl-PL" sz="1800" dirty="0"/>
              <a:t> na 1 stycznia 2020 r. wynosił </a:t>
            </a:r>
            <a:r>
              <a:rPr lang="pl-PL" sz="1800" b="1" dirty="0"/>
              <a:t>52 703 </a:t>
            </a:r>
            <a:r>
              <a:rPr lang="pl-PL" sz="1800" dirty="0"/>
              <a:t>woluminów, zaś na koniec roku  </a:t>
            </a:r>
            <a:r>
              <a:rPr lang="pl-PL" sz="1800" b="1" dirty="0"/>
              <a:t>53.815</a:t>
            </a:r>
            <a:endParaRPr lang="pl-PL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dirty="0"/>
              <a:t>Biblioteka zatrudniała </a:t>
            </a:r>
            <a:r>
              <a:rPr lang="pl-PL" sz="1800" b="1" dirty="0"/>
              <a:t>8  pracownic i pracowników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dirty="0"/>
              <a:t>Biblioteka zorganizowała </a:t>
            </a:r>
            <a:r>
              <a:rPr lang="pl-PL" sz="1800" b="1" dirty="0"/>
              <a:t>117 imprez </a:t>
            </a:r>
            <a:r>
              <a:rPr lang="pl-PL" sz="1800" dirty="0"/>
              <a:t>(w tym 58 w trybie wirtualnym)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dirty="0"/>
              <a:t>Na prowadzenie biblioteki i upowszechnianie czytelnictwa z budżetu miasta wydano  dotację podmiotową w wysokości </a:t>
            </a:r>
            <a:r>
              <a:rPr lang="pl-PL" sz="1800" b="1" dirty="0"/>
              <a:t>687.120 </a:t>
            </a:r>
            <a:r>
              <a:rPr lang="pl-PL" sz="1800" b="1" dirty="0" smtClean="0"/>
              <a:t>zł</a:t>
            </a:r>
            <a:endParaRPr lang="pl-PL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dirty="0"/>
              <a:t>Biblioteka otrzymuje dotację ze Starostwa Powiatowego w Wąbrzeźnie, na realizację zadań powiatowych – </a:t>
            </a:r>
            <a:r>
              <a:rPr lang="pl-PL" sz="1800" b="1" dirty="0"/>
              <a:t>74.400 </a:t>
            </a:r>
            <a:r>
              <a:rPr lang="pl-PL" sz="1800" b="1" dirty="0" smtClean="0"/>
              <a:t>zł</a:t>
            </a:r>
            <a:endParaRPr lang="pl-PL" sz="1800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3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3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300" b="1" dirty="0"/>
          </a:p>
        </p:txBody>
      </p:sp>
    </p:spTree>
    <p:extLst>
      <p:ext uri="{BB962C8B-B14F-4D97-AF65-F5344CB8AC3E}">
        <p14:creationId xmlns:p14="http://schemas.microsoft.com/office/powerpoint/2010/main" val="274657316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JEDNOSTKI KULTURY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4710223" y="1793004"/>
            <a:ext cx="3795824" cy="670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WĄBRZESKI DOM KULTURY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3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300" b="1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D9C32FE1-89AF-48D8-B49A-20F4F38B3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062"/>
              </p:ext>
            </p:extLst>
          </p:nvPr>
        </p:nvGraphicFramePr>
        <p:xfrm>
          <a:off x="2381636" y="2644878"/>
          <a:ext cx="7428727" cy="2523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548">
                  <a:extLst>
                    <a:ext uri="{9D8B030D-6E8A-4147-A177-3AD203B41FA5}">
                      <a16:colId xmlns:a16="http://schemas.microsoft.com/office/drawing/2014/main" xmlns="" val="2766795605"/>
                    </a:ext>
                  </a:extLst>
                </a:gridCol>
                <a:gridCol w="3060042">
                  <a:extLst>
                    <a:ext uri="{9D8B030D-6E8A-4147-A177-3AD203B41FA5}">
                      <a16:colId xmlns:a16="http://schemas.microsoft.com/office/drawing/2014/main" xmlns="" val="2416749568"/>
                    </a:ext>
                  </a:extLst>
                </a:gridCol>
                <a:gridCol w="1857796">
                  <a:extLst>
                    <a:ext uri="{9D8B030D-6E8A-4147-A177-3AD203B41FA5}">
                      <a16:colId xmlns:a16="http://schemas.microsoft.com/office/drawing/2014/main" xmlns="" val="100287355"/>
                    </a:ext>
                  </a:extLst>
                </a:gridCol>
                <a:gridCol w="1855341">
                  <a:extLst>
                    <a:ext uri="{9D8B030D-6E8A-4147-A177-3AD203B41FA5}">
                      <a16:colId xmlns:a16="http://schemas.microsoft.com/office/drawing/2014/main" xmlns="" val="3143724128"/>
                    </a:ext>
                  </a:extLst>
                </a:gridCol>
              </a:tblGrid>
              <a:tr h="892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/>
                      </a:r>
                      <a:br>
                        <a:rPr lang="pl-PL" sz="1800" b="1" dirty="0">
                          <a:effectLst/>
                        </a:rPr>
                      </a:br>
                      <a:r>
                        <a:rPr lang="pl-PL" sz="1800" b="1" dirty="0">
                          <a:effectLst/>
                        </a:rPr>
                        <a:t>Lp.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/>
                      </a:r>
                      <a:br>
                        <a:rPr lang="pl-PL" sz="1800" b="1" dirty="0">
                          <a:effectLst/>
                        </a:rPr>
                      </a:br>
                      <a:r>
                        <a:rPr lang="pl-PL" sz="1800" b="1" dirty="0">
                          <a:effectLst/>
                        </a:rPr>
                        <a:t>Działalność statutowa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Liczba uczestników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Średnia liczba kół, imprez, wykładów, konkursów, projekcji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30737232"/>
                  </a:ext>
                </a:extLst>
              </a:tr>
              <a:tr h="285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1.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Koła zainteresowań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237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06874154"/>
                  </a:ext>
                </a:extLst>
              </a:tr>
              <a:tr h="285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2.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Kluby zainteresowań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252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3260643"/>
                  </a:ext>
                </a:extLst>
              </a:tr>
              <a:tr h="285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3.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Wydarzenia artystyczne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8.976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0579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62310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98B90A5-5DB9-4E03-9001-0331D026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69" y="201680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E6CD40D-60A3-40EB-91E0-DCD1EBF6A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929" y="1686756"/>
            <a:ext cx="10406002" cy="416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powiecie wąbrzeskim od 1 lipca 2020 r. funkcjonuje Publiczny Transport </a:t>
            </a: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Zbiorowy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Jego organizatorem jest Starostwo Powiatowe w Wąbrzeźnie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a operatorem PKS Grudziądz  Sp. z o. 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W Wąbrzeźnie, w ramach powiatowego Publicznego Transportu Zbiorowego, uruchomiono trzy linie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Wałycz - Targowisko linia nr 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25686U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Targowisko - Wałycz linia nr 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25687U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Wąbrzeźno - Wałycz linia nr 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25688U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indent="71755" algn="just">
              <a:lnSpc>
                <a:spcPct val="115000"/>
              </a:lnSpc>
              <a:spcAft>
                <a:spcPts val="800"/>
              </a:spcAft>
            </a:pPr>
            <a:endParaRPr lang="pl-PL" sz="1400" b="1" dirty="0">
              <a:latin typeface="+mn-lt"/>
              <a:ea typeface="Times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+mn-lt"/>
                <a:ea typeface="Times" panose="02020603050405020304" pitchFamily="18" charset="0"/>
              </a:rPr>
              <a:t>Liczba płatników podatku od środków transportu na 1 stycznia 2020 r. wynosiła </a:t>
            </a:r>
            <a:r>
              <a:rPr lang="pl-PL" sz="1400" b="1" dirty="0">
                <a:effectLst/>
                <a:latin typeface="+mn-lt"/>
                <a:ea typeface="Times" panose="02020603050405020304" pitchFamily="18" charset="0"/>
              </a:rPr>
              <a:t>40,</a:t>
            </a:r>
            <a:r>
              <a:rPr lang="pl-PL" sz="1400" dirty="0">
                <a:effectLst/>
                <a:latin typeface="+mn-lt"/>
                <a:ea typeface="Times" panose="02020603050405020304" pitchFamily="18" charset="0"/>
              </a:rPr>
              <a:t> a na koniec 2020 r. - </a:t>
            </a:r>
            <a:r>
              <a:rPr lang="pl-PL" sz="1400" b="1" dirty="0" smtClean="0">
                <a:effectLst/>
                <a:latin typeface="+mn-lt"/>
                <a:ea typeface="Times" panose="02020603050405020304" pitchFamily="18" charset="0"/>
              </a:rPr>
              <a:t>41</a:t>
            </a:r>
            <a:endParaRPr lang="pl-PL" sz="1400" b="1" dirty="0">
              <a:effectLst/>
              <a:latin typeface="+mn-lt"/>
              <a:ea typeface="Times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l-PL" sz="1400" dirty="0"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400" b="1" dirty="0">
                <a:effectLst/>
                <a:latin typeface="+mn-lt"/>
                <a:ea typeface="Times" panose="02020603050405020304" pitchFamily="18" charset="0"/>
              </a:rPr>
              <a:t>Wysokość wpłat</a:t>
            </a:r>
            <a:r>
              <a:rPr lang="pl-PL" sz="1400" dirty="0">
                <a:effectLst/>
                <a:latin typeface="+mn-lt"/>
                <a:ea typeface="Times" panose="02020603050405020304" pitchFamily="18" charset="0"/>
              </a:rPr>
              <a:t> podatku od środków transportu wynosiła w 2020 r. </a:t>
            </a:r>
            <a:r>
              <a:rPr lang="pl-PL" sz="1400" b="1" dirty="0">
                <a:effectLst/>
                <a:latin typeface="+mn-lt"/>
                <a:ea typeface="Times" panose="02020603050405020304" pitchFamily="18" charset="0"/>
              </a:rPr>
              <a:t>264.740,91 </a:t>
            </a:r>
            <a:r>
              <a:rPr lang="pl-PL" sz="1400" b="1" dirty="0" smtClean="0">
                <a:effectLst/>
                <a:latin typeface="+mn-lt"/>
                <a:ea typeface="Times" panose="02020603050405020304" pitchFamily="18" charset="0"/>
              </a:rPr>
              <a:t>zł</a:t>
            </a:r>
            <a:endParaRPr lang="pl-PL" sz="1400" dirty="0">
              <a:effectLst/>
              <a:latin typeface="+mn-lt"/>
              <a:ea typeface="Times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l-PL" sz="1400" dirty="0"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+mn-lt"/>
                <a:ea typeface="Times" panose="02020603050405020304" pitchFamily="18" charset="0"/>
              </a:rPr>
              <a:t>W związku z pandemią COVID-19 niektórzy przedsiębiorcy złożyli wnioski na umorzenie podatku od nieruchomości i rolnego. Łączna kwota umorzenia 460.411,20 zł (umorzenia – 328 878,40, odroczenia – 131 532,80</a:t>
            </a:r>
            <a:r>
              <a:rPr lang="pl-PL" sz="1400" dirty="0" smtClean="0">
                <a:effectLst/>
                <a:latin typeface="+mn-lt"/>
                <a:ea typeface="Times" panose="02020603050405020304" pitchFamily="18" charset="0"/>
              </a:rPr>
              <a:t>)</a:t>
            </a:r>
            <a:endParaRPr lang="pl-PL" sz="140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5288157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PRZEDSIĘBIORCY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993624" y="2025087"/>
            <a:ext cx="10553701" cy="2360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Na podstawie rejestru prowadzonego przez Burmistrza Wąbrzeźna w okresie od 1.01 - 31.12.2020 r. w Urzędzie Miasta Wąbrzeźno zostało złożonych i przekształconych 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316 wniosków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, w tym: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effectLst/>
                <a:ea typeface="Times New Roman" panose="02020603050405020304" pitchFamily="18" charset="0"/>
              </a:rPr>
              <a:t>160 przedsiębiorców dokonało zmian we </a:t>
            </a:r>
            <a:r>
              <a:rPr lang="pl-PL" sz="1800" dirty="0" smtClean="0">
                <a:effectLst/>
                <a:ea typeface="Times New Roman" panose="02020603050405020304" pitchFamily="18" charset="0"/>
              </a:rPr>
              <a:t>wpisie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effectLst/>
                <a:ea typeface="Times New Roman" panose="02020603050405020304" pitchFamily="18" charset="0"/>
              </a:rPr>
              <a:t>59 przedsiębiorców dokonało wpisu (zarejestrowało działalność</a:t>
            </a:r>
            <a:r>
              <a:rPr lang="pl-PL" sz="1800" dirty="0" smtClean="0">
                <a:effectLst/>
                <a:ea typeface="Times New Roman" panose="02020603050405020304" pitchFamily="18" charset="0"/>
              </a:rPr>
              <a:t>)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effectLst/>
                <a:ea typeface="Times New Roman" panose="02020603050405020304" pitchFamily="18" charset="0"/>
              </a:rPr>
              <a:t>25 przedsiębiorców wykreśliło swoją działalność </a:t>
            </a:r>
            <a:r>
              <a:rPr lang="pl-PL" sz="1800" dirty="0" smtClean="0">
                <a:effectLst/>
                <a:ea typeface="Times New Roman" panose="02020603050405020304" pitchFamily="18" charset="0"/>
              </a:rPr>
              <a:t>gospodarczą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effectLst/>
                <a:ea typeface="Times New Roman" panose="02020603050405020304" pitchFamily="18" charset="0"/>
              </a:rPr>
              <a:t>26 przedsiębiorców wznowiło </a:t>
            </a:r>
            <a:r>
              <a:rPr lang="pl-PL" sz="1800" dirty="0" smtClean="0">
                <a:effectLst/>
                <a:ea typeface="Times New Roman" panose="02020603050405020304" pitchFamily="18" charset="0"/>
              </a:rPr>
              <a:t>działalność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effectLst/>
                <a:ea typeface="Times New Roman" panose="02020603050405020304" pitchFamily="18" charset="0"/>
              </a:rPr>
              <a:t>46 przedsiębiorców zawiesiło działalność </a:t>
            </a:r>
            <a:r>
              <a:rPr lang="pl-PL" sz="1800" dirty="0" smtClean="0">
                <a:effectLst/>
                <a:ea typeface="Times New Roman" panose="02020603050405020304" pitchFamily="18" charset="0"/>
              </a:rPr>
              <a:t>gospodarczą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W związku z zaistniałą sytuacją epidemiologiczną w kraju, na terenie </a:t>
            </a:r>
            <a:r>
              <a:rPr lang="pl-PL" sz="1800" dirty="0" smtClean="0">
                <a:effectLst/>
                <a:ea typeface="Times New Roman" panose="02020603050405020304" pitchFamily="18" charset="0"/>
              </a:rPr>
              <a:t>Wąbrzeźna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i powiatu wąbrzeskiego nie zorganizowano żadnego spotkania </a:t>
            </a:r>
            <a:r>
              <a:rPr lang="pl-PL" sz="1800" dirty="0" smtClean="0">
                <a:effectLst/>
                <a:ea typeface="Times New Roman" panose="02020603050405020304" pitchFamily="18" charset="0"/>
              </a:rPr>
              <a:t>biznesowego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3084244133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OCHRONA ŚRODOWISKA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466725" y="1771738"/>
            <a:ext cx="11491912" cy="2360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b="1" dirty="0"/>
              <a:t>Ograniczenie niskiej emisji </a:t>
            </a:r>
            <a:r>
              <a:rPr lang="pl-PL" sz="1600" dirty="0"/>
              <a:t>- dotację otrzymało </a:t>
            </a:r>
            <a:r>
              <a:rPr lang="pl-PL" sz="1600" b="1" dirty="0"/>
              <a:t>28 </a:t>
            </a:r>
            <a:r>
              <a:rPr lang="pl-PL" sz="1600" dirty="0"/>
              <a:t>wnioskodawców na łączną kwotę </a:t>
            </a:r>
            <a:r>
              <a:rPr lang="pl-PL" sz="1600" b="1" dirty="0"/>
              <a:t>40.000 </a:t>
            </a:r>
            <a:r>
              <a:rPr lang="pl-PL" sz="1600" b="1" dirty="0" smtClean="0"/>
              <a:t>zł</a:t>
            </a:r>
            <a:endParaRPr lang="pl-PL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b="1" dirty="0"/>
              <a:t>Usuwanie azbestu i wyrobów zawierających azbest - </a:t>
            </a:r>
            <a:r>
              <a:rPr lang="pl-PL" sz="1600" dirty="0"/>
              <a:t>zutylizowano </a:t>
            </a:r>
            <a:r>
              <a:rPr lang="pl-PL" sz="1600" b="1" dirty="0"/>
              <a:t>10,3 Mg </a:t>
            </a:r>
            <a:r>
              <a:rPr lang="pl-PL" sz="1600" dirty="0"/>
              <a:t>wyrobów na łączną kwotę </a:t>
            </a:r>
            <a:r>
              <a:rPr lang="pl-PL" sz="1600" b="1" dirty="0"/>
              <a:t>8.335,44 z</a:t>
            </a:r>
            <a:r>
              <a:rPr lang="pl-PL" sz="1600" dirty="0"/>
              <a:t>ł, z czego dofinansowanie z  </a:t>
            </a:r>
            <a:r>
              <a:rPr lang="pl-PL" sz="1600" dirty="0" err="1"/>
              <a:t>WFOŚiGW</a:t>
            </a:r>
            <a:r>
              <a:rPr lang="pl-PL" sz="1600" dirty="0"/>
              <a:t> wyniosło </a:t>
            </a:r>
            <a:r>
              <a:rPr lang="pl-PL" sz="1600" b="1" dirty="0"/>
              <a:t>5.832,70 </a:t>
            </a:r>
            <a:r>
              <a:rPr lang="pl-PL" sz="1600" b="1" dirty="0" smtClean="0"/>
              <a:t>zł</a:t>
            </a:r>
            <a:endParaRPr lang="pl-PL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1600" b="1" dirty="0"/>
              <a:t>Ochrona przyrody, w tym sadzenie drzew i krzewów. </a:t>
            </a:r>
            <a:r>
              <a:rPr lang="pl-PL" sz="1600" dirty="0"/>
              <a:t>Nasadzono: </a:t>
            </a:r>
            <a:r>
              <a:rPr lang="pl-PL" sz="1600" b="1" dirty="0"/>
              <a:t>6.008</a:t>
            </a:r>
            <a:r>
              <a:rPr lang="pl-PL" sz="1600" dirty="0"/>
              <a:t> drzew, </a:t>
            </a:r>
            <a:r>
              <a:rPr lang="pl-PL" sz="1600" b="1" dirty="0"/>
              <a:t>137</a:t>
            </a:r>
            <a:r>
              <a:rPr lang="pl-PL" sz="1600" dirty="0"/>
              <a:t> krzewów, </a:t>
            </a:r>
            <a:r>
              <a:rPr lang="pl-PL" sz="1600" b="1" dirty="0"/>
              <a:t>124</a:t>
            </a:r>
            <a:r>
              <a:rPr lang="pl-PL" sz="1600" dirty="0"/>
              <a:t> byliny. Ogółem </a:t>
            </a:r>
            <a:r>
              <a:rPr lang="pl-PL" sz="1600" b="1" dirty="0"/>
              <a:t>6.269 </a:t>
            </a:r>
            <a:r>
              <a:rPr lang="pl-PL" sz="1600" dirty="0"/>
              <a:t>szt. Koszt całkowity nowych </a:t>
            </a:r>
            <a:r>
              <a:rPr lang="pl-PL" sz="1600" dirty="0" err="1"/>
              <a:t>nasadzeń</a:t>
            </a:r>
            <a:r>
              <a:rPr lang="pl-PL" sz="1600" dirty="0"/>
              <a:t> </a:t>
            </a:r>
            <a:r>
              <a:rPr lang="pl-PL" sz="1600" b="1" dirty="0"/>
              <a:t>12.301,720 </a:t>
            </a:r>
            <a:r>
              <a:rPr lang="pl-PL" sz="1600" b="1" dirty="0" smtClean="0"/>
              <a:t>zł</a:t>
            </a:r>
            <a:endParaRPr lang="pl-PL" sz="1600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pl-PL" sz="1600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1600" b="1" dirty="0"/>
              <a:t>Akcja wspólnego sadzenia drzew z </a:t>
            </a:r>
            <a:r>
              <a:rPr lang="pl-PL" sz="1600" b="1" dirty="0" smtClean="0"/>
              <a:t>przedsiębiorcami</a:t>
            </a:r>
            <a:endParaRPr lang="pl-PL" sz="1600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pl-PL" sz="1600" b="1" dirty="0"/>
          </a:p>
          <a:p>
            <a:pPr marL="226695" algn="just">
              <a:lnSpc>
                <a:spcPct val="115000"/>
              </a:lnSpc>
              <a:spcAft>
                <a:spcPts val="800"/>
              </a:spcAft>
            </a:pPr>
            <a:r>
              <a:rPr lang="pl-PL" sz="1600" b="1" dirty="0"/>
              <a:t>Edukacja </a:t>
            </a:r>
            <a:r>
              <a:rPr lang="pl-PL" sz="1600" b="1" dirty="0" smtClean="0"/>
              <a:t>ekologiczna.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W 2020 r.</a:t>
            </a:r>
            <a:r>
              <a:rPr lang="pl-PL" sz="1600" dirty="0">
                <a:effectLst/>
                <a:ea typeface="Times" panose="02020603050405020304" pitchFamily="18" charset="0"/>
              </a:rPr>
              <a:t> ze względów epidemiologicznych nie podejmowano wielu zadań z zakresu edukacji ekologicznej, działań promocyjnych i edukacyjnych. </a:t>
            </a:r>
            <a:r>
              <a:rPr lang="pl-PL" sz="1600" dirty="0" smtClean="0">
                <a:effectLst/>
                <a:ea typeface="Times" panose="02020603050405020304" pitchFamily="18" charset="0"/>
              </a:rPr>
              <a:t>Do </a:t>
            </a:r>
            <a:r>
              <a:rPr lang="pl-PL" sz="1600" dirty="0">
                <a:effectLst/>
                <a:ea typeface="Times" panose="02020603050405020304" pitchFamily="18" charset="0"/>
              </a:rPr>
              <a:t>zadań, które udało się zrealizować należą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rajdy rowerowe oraz wydanie książeczek edukacyjnych na temat segregacji odpadów </a:t>
            </a:r>
            <a:r>
              <a:rPr lang="pl-PL" sz="1600" dirty="0" smtClean="0">
                <a:effectLst/>
                <a:ea typeface="Times New Roman" panose="02020603050405020304" pitchFamily="18" charset="0"/>
              </a:rPr>
              <a:t>komunalnych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pl-PL" sz="16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l-PL" sz="16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pl-PL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664328961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OCHRONA ŚRODOWISKA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990191" y="2010042"/>
            <a:ext cx="10560567" cy="3713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b="1" dirty="0"/>
              <a:t>GOSPODARKA ODPADAMI </a:t>
            </a:r>
          </a:p>
          <a:p>
            <a:pPr marL="0" indent="0" algn="just">
              <a:buNone/>
            </a:pPr>
            <a:r>
              <a:rPr lang="pl-PL" sz="2800" dirty="0"/>
              <a:t>Na </a:t>
            </a:r>
            <a:r>
              <a:rPr lang="pl-PL" sz="2800" b="1" dirty="0"/>
              <a:t>1 stycznia 2020 r.</a:t>
            </a:r>
            <a:r>
              <a:rPr lang="pl-PL" sz="2800" dirty="0"/>
              <a:t> na 1 mieszkańca/mieszkankę miasta przypadało: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800" b="1" dirty="0"/>
              <a:t> 47</a:t>
            </a:r>
            <a:r>
              <a:rPr lang="pl-PL" sz="2800" dirty="0"/>
              <a:t> kg selektywnie zebranych odpadów komunalnych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800" b="1" dirty="0"/>
              <a:t> 266</a:t>
            </a:r>
            <a:r>
              <a:rPr lang="pl-PL" sz="2800" dirty="0"/>
              <a:t> kg zmieszanych odpadów </a:t>
            </a:r>
            <a:r>
              <a:rPr lang="pl-PL" sz="2800" dirty="0" smtClean="0"/>
              <a:t>komunalnych</a:t>
            </a:r>
            <a:endParaRPr lang="pl-PL" sz="2800" dirty="0"/>
          </a:p>
          <a:p>
            <a:pPr marL="0" indent="0" algn="just">
              <a:buNone/>
            </a:pPr>
            <a:r>
              <a:rPr lang="pl-PL" sz="2800" dirty="0"/>
              <a:t>Na </a:t>
            </a:r>
            <a:r>
              <a:rPr lang="pl-PL" sz="2800" b="1" dirty="0"/>
              <a:t>31 grudnia 2020 r.</a:t>
            </a:r>
            <a:r>
              <a:rPr lang="pl-PL" sz="2800" dirty="0"/>
              <a:t> na 1 mieszkańca/mieszkankę gminy przypadało: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800" dirty="0"/>
              <a:t> </a:t>
            </a:r>
            <a:r>
              <a:rPr lang="pl-PL" sz="2800" b="1" dirty="0"/>
              <a:t>52</a:t>
            </a:r>
            <a:r>
              <a:rPr lang="pl-PL" sz="2800" dirty="0"/>
              <a:t> kg selektywnie zebranych odpadów komunalnych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800" b="1" dirty="0"/>
              <a:t> 263</a:t>
            </a:r>
            <a:r>
              <a:rPr lang="pl-PL" sz="2800" dirty="0"/>
              <a:t> kg zmieszanych odpadów </a:t>
            </a:r>
            <a:r>
              <a:rPr lang="pl-PL" sz="2800" dirty="0" smtClean="0"/>
              <a:t>komunalnych </a:t>
            </a:r>
            <a:endParaRPr lang="pl-PL" sz="2800" dirty="0"/>
          </a:p>
          <a:p>
            <a:pPr algn="just"/>
            <a:endParaRPr lang="pl-PL" sz="1400" dirty="0"/>
          </a:p>
          <a:p>
            <a:pPr lvl="0"/>
            <a:endParaRPr lang="pl-PL" sz="1400" dirty="0"/>
          </a:p>
          <a:p>
            <a:endParaRPr lang="pl-PL" sz="1400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4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425272371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631" y="245435"/>
            <a:ext cx="8213689" cy="11039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PLANOWANIE PRZESTRZENNE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003DABA6-03F9-4545-BC2B-15CC10E1E83B}"/>
              </a:ext>
            </a:extLst>
          </p:cNvPr>
          <p:cNvSpPr txBox="1">
            <a:spLocks/>
          </p:cNvSpPr>
          <p:nvPr/>
        </p:nvSpPr>
        <p:spPr>
          <a:xfrm>
            <a:off x="542925" y="1695718"/>
            <a:ext cx="11153776" cy="3374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W 2020 r. uchwalono 2 zmiany </a:t>
            </a:r>
            <a:r>
              <a:rPr lang="pl-PL" sz="1800" dirty="0">
                <a:effectLst/>
                <a:ea typeface="Times" panose="02020603050405020304" pitchFamily="18" charset="0"/>
              </a:rPr>
              <a:t>planu zagospodarowania przestrzennego </a:t>
            </a:r>
            <a:r>
              <a:rPr lang="pl-PL" sz="1800" dirty="0" smtClean="0">
                <a:effectLst/>
                <a:ea typeface="Times" panose="02020603050405020304" pitchFamily="18" charset="0"/>
              </a:rPr>
              <a:t>miasta: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l-PL" sz="1800" dirty="0">
                <a:effectLst/>
                <a:ea typeface="Times" panose="02020603050405020304" pitchFamily="18" charset="0"/>
              </a:rPr>
              <a:t>dla obszaru położonego przy ulicy</a:t>
            </a:r>
            <a:r>
              <a:rPr lang="pl-PL" sz="1800" dirty="0">
                <a:effectLst/>
                <a:ea typeface="Calibri" panose="020F0502020204030204" pitchFamily="34" charset="0"/>
              </a:rPr>
              <a:t> </a:t>
            </a:r>
            <a:r>
              <a:rPr lang="pl-PL" sz="1800" dirty="0">
                <a:effectLst/>
                <a:ea typeface="Times" panose="02020603050405020304" pitchFamily="18" charset="0"/>
              </a:rPr>
              <a:t>ul. Mikołaja z Ryńska </a:t>
            </a:r>
            <a:r>
              <a:rPr lang="pl-PL" sz="1800" dirty="0" smtClean="0">
                <a:effectLst/>
                <a:ea typeface="Times" panose="02020603050405020304" pitchFamily="18" charset="0"/>
              </a:rPr>
              <a:t>obejmującego </a:t>
            </a:r>
            <a:r>
              <a:rPr lang="pl-PL" sz="1800" dirty="0">
                <a:effectLst/>
                <a:ea typeface="Times" panose="02020603050405020304" pitchFamily="18" charset="0"/>
              </a:rPr>
              <a:t>teren „</a:t>
            </a:r>
            <a:r>
              <a:rPr lang="pl-PL" sz="1800" dirty="0" err="1">
                <a:effectLst/>
                <a:ea typeface="Times" panose="02020603050405020304" pitchFamily="18" charset="0"/>
              </a:rPr>
              <a:t>Reflex</a:t>
            </a:r>
            <a:r>
              <a:rPr lang="pl-PL" sz="1800" dirty="0">
                <a:effectLst/>
                <a:ea typeface="Times" panose="02020603050405020304" pitchFamily="18" charset="0"/>
              </a:rPr>
              <a:t> Polska” (Uchwała Nr XIX/121/20 Rady Miasta Wąbrzeźno z dnia 26.05.2020 r</a:t>
            </a:r>
            <a:r>
              <a:rPr lang="pl-PL" sz="1800" dirty="0" smtClean="0">
                <a:effectLst/>
                <a:ea typeface="Times" panose="02020603050405020304" pitchFamily="18" charset="0"/>
              </a:rPr>
              <a:t>.)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effectLst/>
                <a:ea typeface="Times" panose="02020603050405020304" pitchFamily="18" charset="0"/>
              </a:rPr>
              <a:t>dla obszaru położonego przy ul. Jeziornej (Uchwała Nr XXIII/150/20 Rady Miasta </a:t>
            </a:r>
            <a:r>
              <a:rPr lang="pl-PL" sz="1800" dirty="0" smtClean="0">
                <a:effectLst/>
                <a:ea typeface="Times" panose="02020603050405020304" pitchFamily="18" charset="0"/>
              </a:rPr>
              <a:t>Wąbrzeźno z </a:t>
            </a:r>
            <a:r>
              <a:rPr lang="pl-PL" sz="1800" dirty="0">
                <a:effectLst/>
                <a:ea typeface="Times" panose="02020603050405020304" pitchFamily="18" charset="0"/>
              </a:rPr>
              <a:t>25.11.2020 r</a:t>
            </a:r>
            <a:r>
              <a:rPr lang="pl-PL" sz="1800" dirty="0" smtClean="0">
                <a:effectLst/>
                <a:ea typeface="Times" panose="02020603050405020304" pitchFamily="18" charset="0"/>
              </a:rPr>
              <a:t>.) </a:t>
            </a:r>
            <a:endParaRPr lang="pl-PL" sz="1800" dirty="0">
              <a:effectLst/>
              <a:ea typeface="Times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ea typeface="Times" panose="02020603050405020304" pitchFamily="18" charset="0"/>
              </a:rPr>
              <a:t>Na podstawie obowiązujących zapisów planu wydano: </a:t>
            </a:r>
            <a:r>
              <a:rPr lang="pl-PL" sz="1800" b="1" dirty="0">
                <a:effectLst/>
                <a:ea typeface="Times" panose="02020603050405020304" pitchFamily="18" charset="0"/>
              </a:rPr>
              <a:t>64</a:t>
            </a:r>
            <a:r>
              <a:rPr lang="pl-PL" sz="1800" dirty="0">
                <a:effectLst/>
                <a:ea typeface="Times" panose="02020603050405020304" pitchFamily="18" charset="0"/>
              </a:rPr>
              <a:t> wypisów i  wyrysów dotyczących warunków </a:t>
            </a:r>
            <a:r>
              <a:rPr lang="pl-PL" sz="1800" dirty="0" smtClean="0">
                <a:effectLst/>
                <a:ea typeface="Times" panose="02020603050405020304" pitchFamily="18" charset="0"/>
              </a:rPr>
              <a:t>zabudowy</a:t>
            </a:r>
            <a:br>
              <a:rPr lang="pl-PL" sz="1800" dirty="0" smtClean="0">
                <a:effectLst/>
                <a:ea typeface="Times" panose="02020603050405020304" pitchFamily="18" charset="0"/>
              </a:rPr>
            </a:br>
            <a:r>
              <a:rPr lang="pl-PL" sz="1800" dirty="0" smtClean="0">
                <a:effectLst/>
                <a:ea typeface="Times" panose="02020603050405020304" pitchFamily="18" charset="0"/>
              </a:rPr>
              <a:t>na </a:t>
            </a:r>
            <a:r>
              <a:rPr lang="pl-PL" sz="1800" dirty="0">
                <a:effectLst/>
                <a:ea typeface="Times" panose="02020603050405020304" pitchFamily="18" charset="0"/>
              </a:rPr>
              <a:t>terenie miasta, </a:t>
            </a:r>
            <a:r>
              <a:rPr lang="pl-PL" sz="1800" b="1" dirty="0">
                <a:effectLst/>
                <a:ea typeface="Times" panose="02020603050405020304" pitchFamily="18" charset="0"/>
              </a:rPr>
              <a:t>119</a:t>
            </a:r>
            <a:r>
              <a:rPr lang="pl-PL" sz="1800" dirty="0">
                <a:effectLst/>
                <a:ea typeface="Times" panose="02020603050405020304" pitchFamily="18" charset="0"/>
              </a:rPr>
              <a:t> zaświadczeń o przeznaczeniu działek w </a:t>
            </a:r>
            <a:r>
              <a:rPr lang="pl-PL" sz="1800" dirty="0" err="1">
                <a:effectLst/>
                <a:ea typeface="Times" panose="02020603050405020304" pitchFamily="18" charset="0"/>
              </a:rPr>
              <a:t>mpzp</a:t>
            </a:r>
            <a:r>
              <a:rPr lang="pl-PL" sz="1800" dirty="0">
                <a:effectLst/>
                <a:ea typeface="Times" panose="02020603050405020304" pitchFamily="18" charset="0"/>
              </a:rPr>
              <a:t> oraz </a:t>
            </a:r>
            <a:r>
              <a:rPr lang="pl-PL" sz="1800" b="1" dirty="0">
                <a:effectLst/>
                <a:ea typeface="Times" panose="02020603050405020304" pitchFamily="18" charset="0"/>
              </a:rPr>
              <a:t>76</a:t>
            </a:r>
            <a:r>
              <a:rPr lang="pl-PL" sz="1800" dirty="0">
                <a:effectLst/>
                <a:ea typeface="Times" panose="02020603050405020304" pitchFamily="18" charset="0"/>
              </a:rPr>
              <a:t> zaświadczeń o położeniu nieruchomości na obszarze rewitalizacji lub w Specjalnej Strefie </a:t>
            </a:r>
            <a:r>
              <a:rPr lang="pl-PL" sz="1800" dirty="0" smtClean="0">
                <a:effectLst/>
                <a:ea typeface="Times" panose="02020603050405020304" pitchFamily="18" charset="0"/>
              </a:rPr>
              <a:t>Rewitalizacji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7414163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47" y="35710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</a:rPr>
              <a:t>URZĄD MIASTA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1552575" y="1860707"/>
            <a:ext cx="9086850" cy="369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2800" dirty="0"/>
              <a:t>W Urzędzie 31.12.2020 r. pracowały </a:t>
            </a:r>
            <a:r>
              <a:rPr lang="pl-PL" sz="2800" b="1" dirty="0"/>
              <a:t>73</a:t>
            </a:r>
            <a:r>
              <a:rPr lang="pl-PL" sz="2800" dirty="0"/>
              <a:t> osoby oraz </a:t>
            </a:r>
            <a:r>
              <a:rPr lang="pl-PL" sz="2800" b="1" dirty="0"/>
              <a:t>24</a:t>
            </a:r>
            <a:r>
              <a:rPr lang="pl-PL" sz="2800" dirty="0"/>
              <a:t> osoby w ramach prac interwencyjnych</a:t>
            </a:r>
          </a:p>
          <a:p>
            <a:pPr algn="just">
              <a:lnSpc>
                <a:spcPct val="150000"/>
              </a:lnSpc>
            </a:pPr>
            <a:r>
              <a:rPr lang="pl-PL" sz="2800" dirty="0"/>
              <a:t>Burmistrz Wąbrzeźna wydał </a:t>
            </a:r>
            <a:r>
              <a:rPr lang="pl-PL" sz="2800" b="1" dirty="0"/>
              <a:t>158</a:t>
            </a:r>
            <a:r>
              <a:rPr lang="pl-PL" sz="2800" dirty="0"/>
              <a:t> zarządzeń</a:t>
            </a:r>
          </a:p>
          <a:p>
            <a:pPr algn="just">
              <a:lnSpc>
                <a:spcPct val="150000"/>
              </a:lnSpc>
            </a:pPr>
            <a:r>
              <a:rPr lang="pl-PL" sz="2800" dirty="0"/>
              <a:t>do Urzędu wpłynęło ok. </a:t>
            </a:r>
            <a:r>
              <a:rPr lang="pl-PL" sz="2800" b="1" dirty="0"/>
              <a:t>6 000</a:t>
            </a:r>
            <a:r>
              <a:rPr lang="pl-PL" sz="2800" dirty="0"/>
              <a:t> </a:t>
            </a:r>
            <a:r>
              <a:rPr lang="pl-PL" sz="2800" dirty="0" smtClean="0"/>
              <a:t>pism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676505373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209" y="35710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RADA MIASTA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1248990" y="1904999"/>
            <a:ext cx="10144125" cy="3190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dirty="0"/>
              <a:t>W 2020 roku Rada Miasta Wąbrzeźno </a:t>
            </a:r>
            <a:r>
              <a:rPr lang="pl-PL" sz="2800" b="1" dirty="0"/>
              <a:t>odbyła 10 sesji</a:t>
            </a:r>
            <a:r>
              <a:rPr lang="pl-PL" sz="2800" dirty="0"/>
              <a:t>, w tym 1 </a:t>
            </a:r>
            <a:r>
              <a:rPr lang="pl-PL" sz="2800" dirty="0" smtClean="0"/>
              <a:t>sesję nadzwyczajną </a:t>
            </a:r>
            <a:r>
              <a:rPr lang="pl-PL" sz="2800" dirty="0"/>
              <a:t>i 10 sesji </a:t>
            </a:r>
            <a:r>
              <a:rPr lang="pl-PL" sz="2800" dirty="0" smtClean="0"/>
              <a:t>zwyczajnych</a:t>
            </a:r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W 2019 r. Rada Miasta Wąbrzeźno podjęła łącznie </a:t>
            </a:r>
            <a:r>
              <a:rPr lang="pl-PL" sz="2800" b="1" dirty="0"/>
              <a:t>63 </a:t>
            </a:r>
            <a:r>
              <a:rPr lang="pl-PL" sz="2800" b="1" dirty="0" smtClean="0"/>
              <a:t>uchwały</a:t>
            </a:r>
            <a:endParaRPr lang="pl-PL" sz="2800" b="1" dirty="0"/>
          </a:p>
          <a:p>
            <a:pPr marL="0" indent="0">
              <a:buNone/>
            </a:pPr>
            <a:endParaRPr lang="pl-PL" sz="2800" b="1" dirty="0"/>
          </a:p>
          <a:p>
            <a:pPr marL="0" indent="0">
              <a:buNone/>
            </a:pPr>
            <a:r>
              <a:rPr lang="pl-PL" sz="2800" b="1" dirty="0"/>
              <a:t>Praca w trybie zdalnym!!!</a:t>
            </a:r>
            <a:endParaRPr lang="pl-PL" sz="2800" dirty="0"/>
          </a:p>
          <a:p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99040202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86" y="1833978"/>
            <a:ext cx="8185114" cy="3190043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DZIĘKUJĘ ZA UWAGĘ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064" y="157668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779998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47" y="35710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REALIZACJA POLITYK, PROGRAMÓW I STRATEGII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232063D3-F0A8-44DD-8BE2-973FCE26E17D}"/>
              </a:ext>
            </a:extLst>
          </p:cNvPr>
          <p:cNvSpPr txBox="1">
            <a:spLocks/>
          </p:cNvSpPr>
          <p:nvPr/>
        </p:nvSpPr>
        <p:spPr>
          <a:xfrm>
            <a:off x="508753" y="1771447"/>
            <a:ext cx="11420475" cy="4075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Strategia Rozwoju Miasta na lata 2011 – 2030</a:t>
            </a:r>
          </a:p>
          <a:p>
            <a:r>
              <a:rPr lang="pl-PL" dirty="0"/>
              <a:t>Program Rewitalizacji Miasta Wąbrzeźno na lata 2016 – 2023</a:t>
            </a:r>
          </a:p>
          <a:p>
            <a:r>
              <a:rPr lang="pl-PL" dirty="0"/>
              <a:t>Program Ochrony Środowiska dla Gminy Miasto Wąbrzeźno na lata 2017 – 2020 z uwzględnieniem perspektywy do 2024 r.</a:t>
            </a:r>
          </a:p>
          <a:p>
            <a:r>
              <a:rPr lang="pl-PL" dirty="0"/>
              <a:t>Program usuwania azbestu i wyrobów zawierających azbest z terenu Gminy Miasto Wąbrzeźno</a:t>
            </a:r>
          </a:p>
          <a:p>
            <a:r>
              <a:rPr lang="pl-PL" dirty="0"/>
              <a:t>Plan gospodarki niskoemisyjnej</a:t>
            </a:r>
          </a:p>
          <a:p>
            <a:r>
              <a:rPr lang="pl-PL" dirty="0"/>
              <a:t>Aktualizacja założeń do planu zaopatrzenia w ciepło, energię elektryczną i paliwa gazowe dla Gminy Miasto Wąbrzeźno</a:t>
            </a:r>
          </a:p>
          <a:p>
            <a:r>
              <a:rPr lang="pl-PL" dirty="0"/>
              <a:t>Gminny Program Opieki nad Zabytkami</a:t>
            </a:r>
          </a:p>
          <a:p>
            <a:r>
              <a:rPr lang="pl-PL" dirty="0"/>
              <a:t>Wieloletni program gospodarowania mieszkaniowym zasobem Gminy Miasto Wąbrzeźno na lata 2016 – 2021</a:t>
            </a:r>
          </a:p>
          <a:p>
            <a:r>
              <a:rPr lang="pl-PL" dirty="0"/>
              <a:t>Wieloletnia Prognoza Finansowa</a:t>
            </a:r>
          </a:p>
          <a:p>
            <a:r>
              <a:rPr lang="pl-PL" dirty="0"/>
              <a:t>Program współpracy Gminy Miasto Wąbrzeźno z organizacjami pozarządowymi w 2020 r.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33649419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47" y="35710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FINANSE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9955FC40-BD5F-428E-AB5A-120FD7029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87114"/>
              </p:ext>
            </p:extLst>
          </p:nvPr>
        </p:nvGraphicFramePr>
        <p:xfrm>
          <a:off x="5667677" y="4376205"/>
          <a:ext cx="4935890" cy="1475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341">
                  <a:extLst>
                    <a:ext uri="{9D8B030D-6E8A-4147-A177-3AD203B41FA5}">
                      <a16:colId xmlns:a16="http://schemas.microsoft.com/office/drawing/2014/main" xmlns="" val="359196043"/>
                    </a:ext>
                  </a:extLst>
                </a:gridCol>
                <a:gridCol w="2495549">
                  <a:extLst>
                    <a:ext uri="{9D8B030D-6E8A-4147-A177-3AD203B41FA5}">
                      <a16:colId xmlns:a16="http://schemas.microsoft.com/office/drawing/2014/main" xmlns="" val="1702151075"/>
                    </a:ext>
                  </a:extLst>
                </a:gridCol>
              </a:tblGrid>
              <a:tr h="831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</a:rPr>
                        <a:t>Wykonanie dochodów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kern="50" dirty="0">
                          <a:effectLst/>
                          <a:latin typeface="Marcellus" panose="020E0602050203020307" pitchFamily="34" charset="0"/>
                        </a:rPr>
                        <a:t>Wykonanie wydatków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xmlns="" val="1652653292"/>
                  </a:ext>
                </a:extLst>
              </a:tr>
              <a:tr h="637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67.872.611,12 zł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pl-PL" sz="2000" kern="50" dirty="0">
                          <a:effectLst/>
                          <a:latin typeface="Marcellus" panose="020E0602050203020307" pitchFamily="34" charset="0"/>
                          <a:ea typeface="Times New Roman" panose="02020603050405020304" pitchFamily="18" charset="0"/>
                        </a:rPr>
                        <a:t>70.651.949,64 zł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BCE14E1-41E3-4E95-9CB3-83DC072722F9}"/>
              </a:ext>
            </a:extLst>
          </p:cNvPr>
          <p:cNvSpPr/>
          <p:nvPr/>
        </p:nvSpPr>
        <p:spPr>
          <a:xfrm>
            <a:off x="865941" y="1841838"/>
            <a:ext cx="10706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Marcellus" panose="020E0602050203020307" pitchFamily="34" charset="0"/>
              </a:rPr>
              <a:t>Dochody miasta w kwocie </a:t>
            </a:r>
            <a:r>
              <a:rPr lang="pl-PL" sz="2400" b="1" u="sng" dirty="0">
                <a:latin typeface="Marcellus" panose="020E0602050203020307" pitchFamily="34" charset="0"/>
              </a:rPr>
              <a:t>69.701.067 zł</a:t>
            </a:r>
            <a:r>
              <a:rPr lang="pl-PL" sz="2400" dirty="0">
                <a:latin typeface="Marcellus" panose="020E0602050203020307" pitchFamily="34" charset="0"/>
              </a:rPr>
              <a:t>, w tym planowane dochody majątkowe </a:t>
            </a:r>
            <a:r>
              <a:rPr lang="pl-PL" sz="2400" b="1" u="sng" dirty="0" smtClean="0">
                <a:latin typeface="Marcellus" panose="020E0602050203020307" pitchFamily="34" charset="0"/>
              </a:rPr>
              <a:t>5.048.852,96 zł</a:t>
            </a:r>
            <a:endParaRPr lang="pl-PL" sz="2400" dirty="0">
              <a:latin typeface="Marcellus" panose="020E0602050203020307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Marcellus" panose="020E0602050203020307" pitchFamily="34" charset="0"/>
              </a:rPr>
              <a:t>Wydatki miasta w kwocie </a:t>
            </a:r>
            <a:r>
              <a:rPr lang="pl-PL" sz="2400" b="1" u="sng" dirty="0">
                <a:latin typeface="Marcellus" panose="020E0602050203020307" pitchFamily="34" charset="0"/>
              </a:rPr>
              <a:t>75.001.067,85 zł</a:t>
            </a:r>
            <a:r>
              <a:rPr lang="pl-PL" sz="2400" dirty="0">
                <a:latin typeface="Marcellus" panose="020E0602050203020307" pitchFamily="34" charset="0"/>
              </a:rPr>
              <a:t>, w tym planowane wydatki majątkowe </a:t>
            </a:r>
            <a:r>
              <a:rPr lang="pl-PL" sz="2400" b="1" u="sng" dirty="0" smtClean="0">
                <a:latin typeface="Marcellus" panose="020E0602050203020307" pitchFamily="34" charset="0"/>
              </a:rPr>
              <a:t>10.791.076,48 zł</a:t>
            </a:r>
            <a:endParaRPr lang="pl-PL" sz="2400" dirty="0">
              <a:latin typeface="Marcellus" panose="020E0602050203020307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Marcellus" panose="020E0602050203020307" pitchFamily="34" charset="0"/>
              </a:rPr>
              <a:t>Deficyt w kwocie </a:t>
            </a:r>
            <a:r>
              <a:rPr lang="pl-PL" sz="2400" b="1" u="sng" dirty="0">
                <a:latin typeface="Marcellus" panose="020E0602050203020307" pitchFamily="34" charset="0"/>
              </a:rPr>
              <a:t>5.300.000,00 zł</a:t>
            </a:r>
            <a:r>
              <a:rPr lang="pl-PL" sz="2400" dirty="0">
                <a:latin typeface="Marcellus" panose="020E0602050203020307" pitchFamily="34" charset="0"/>
              </a:rPr>
              <a:t> planowany do pokrycia środkami uzyskanymi z kredytu długoterminowego </a:t>
            </a:r>
            <a:r>
              <a:rPr lang="pl-PL" sz="2400" dirty="0" smtClean="0">
                <a:latin typeface="Marcellus" panose="020E0602050203020307" pitchFamily="34" charset="0"/>
              </a:rPr>
              <a:t>inwestycyjnego</a:t>
            </a:r>
            <a:endParaRPr lang="pl-PL" sz="2400" b="1" dirty="0">
              <a:latin typeface="Marcellus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1962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47" y="35710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PROMOCJA</a:t>
            </a:r>
            <a:r>
              <a:rPr lang="pl-PL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A59C367-00CB-4410-8AAF-0B1EEB4BE6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72" y="1739112"/>
            <a:ext cx="2599690" cy="440436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AD6067F6-55D0-4B32-BB80-43F530D24A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4" y="2179435"/>
            <a:ext cx="4105790" cy="266171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C9BABD11-60D6-4154-A628-BD1A9A721E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52" y="1728706"/>
            <a:ext cx="3371010" cy="170029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E6A487B4-13F4-4E52-B942-1D1D48D78F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46" y="3855408"/>
            <a:ext cx="3613785" cy="2494280"/>
          </a:xfrm>
          <a:prstGeom prst="rect">
            <a:avLst/>
          </a:prstGeom>
        </p:spPr>
      </p:pic>
      <p:sp>
        <p:nvSpPr>
          <p:cNvPr id="18" name="Pole tekstowe 30">
            <a:extLst>
              <a:ext uri="{FF2B5EF4-FFF2-40B4-BE49-F238E27FC236}">
                <a16:creationId xmlns:a16="http://schemas.microsoft.com/office/drawing/2014/main" xmlns="" id="{F2B271AF-455E-4D89-A534-156426EA6488}"/>
              </a:ext>
            </a:extLst>
          </p:cNvPr>
          <p:cNvSpPr txBox="1"/>
          <p:nvPr/>
        </p:nvSpPr>
        <p:spPr>
          <a:xfrm>
            <a:off x="4765781" y="3483387"/>
            <a:ext cx="3533140" cy="20574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pl-PL" sz="9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Koncert Jam </a:t>
            </a:r>
            <a:r>
              <a:rPr lang="pl-PL" sz="900" b="1" dirty="0" err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Session</a:t>
            </a:r>
            <a:r>
              <a:rPr lang="pl-PL" sz="9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9" name="Pole tekstowe 47">
            <a:extLst>
              <a:ext uri="{FF2B5EF4-FFF2-40B4-BE49-F238E27FC236}">
                <a16:creationId xmlns:a16="http://schemas.microsoft.com/office/drawing/2014/main" xmlns="" id="{9BCAA613-A6C2-48D1-8BD0-629A81046F99}"/>
              </a:ext>
            </a:extLst>
          </p:cNvPr>
          <p:cNvSpPr txBox="1"/>
          <p:nvPr/>
        </p:nvSpPr>
        <p:spPr>
          <a:xfrm>
            <a:off x="5026046" y="6412626"/>
            <a:ext cx="3743960" cy="17653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pl-PL" sz="9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100.rocznica powrotu Wąbrzeźna do Macierzy - rekonstrukcja wydarzeń</a:t>
            </a:r>
          </a:p>
        </p:txBody>
      </p:sp>
      <p:sp>
        <p:nvSpPr>
          <p:cNvPr id="20" name="Pole tekstowe 5">
            <a:extLst>
              <a:ext uri="{FF2B5EF4-FFF2-40B4-BE49-F238E27FC236}">
                <a16:creationId xmlns:a16="http://schemas.microsoft.com/office/drawing/2014/main" xmlns="" id="{897BD25F-B09C-441A-99C5-56B7F1B89B68}"/>
              </a:ext>
            </a:extLst>
          </p:cNvPr>
          <p:cNvSpPr txBox="1"/>
          <p:nvPr/>
        </p:nvSpPr>
        <p:spPr>
          <a:xfrm>
            <a:off x="9092272" y="6143472"/>
            <a:ext cx="2233930" cy="15875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pl-PL" sz="900" b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Koncert zespołu Żuki</a:t>
            </a:r>
          </a:p>
        </p:txBody>
      </p:sp>
      <p:sp>
        <p:nvSpPr>
          <p:cNvPr id="21" name="Pole tekstowe 14">
            <a:extLst>
              <a:ext uri="{FF2B5EF4-FFF2-40B4-BE49-F238E27FC236}">
                <a16:creationId xmlns:a16="http://schemas.microsoft.com/office/drawing/2014/main" xmlns="" id="{B8BF5A6E-B8F7-49E8-9EAF-FC531DA55202}"/>
              </a:ext>
            </a:extLst>
          </p:cNvPr>
          <p:cNvSpPr txBox="1"/>
          <p:nvPr/>
        </p:nvSpPr>
        <p:spPr>
          <a:xfrm>
            <a:off x="409404" y="4946897"/>
            <a:ext cx="3533775" cy="13462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pl-PL" sz="900" b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Koncert zespołu Mejk </a:t>
            </a:r>
          </a:p>
        </p:txBody>
      </p:sp>
    </p:spTree>
    <p:extLst>
      <p:ext uri="{BB962C8B-B14F-4D97-AF65-F5344CB8AC3E}">
        <p14:creationId xmlns:p14="http://schemas.microsoft.com/office/powerpoint/2010/main" val="39632812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79409CC-8189-448F-BF36-EBE99FAB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47" y="357109"/>
            <a:ext cx="8213689" cy="880646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PROMOCJA</a:t>
            </a:r>
            <a:r>
              <a:rPr lang="pl-PL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6BB6FF-8F1E-455E-949E-074A2D7D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27327"/>
            <a:ext cx="10058400" cy="67010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A591569C-3A2A-44A6-BD97-70BBAA8FFA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2" y="2222243"/>
            <a:ext cx="4815105" cy="2980373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C7ACB82B-E973-401A-A2C2-09420BB4AB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84" y="2557511"/>
            <a:ext cx="5358078" cy="3477602"/>
          </a:xfrm>
          <a:prstGeom prst="rect">
            <a:avLst/>
          </a:prstGeom>
        </p:spPr>
      </p:pic>
      <p:sp>
        <p:nvSpPr>
          <p:cNvPr id="25" name="Pole tekstowe 69">
            <a:extLst>
              <a:ext uri="{FF2B5EF4-FFF2-40B4-BE49-F238E27FC236}">
                <a16:creationId xmlns:a16="http://schemas.microsoft.com/office/drawing/2014/main" xmlns="" id="{B27D7695-E216-4AE4-8FC4-AA0B7F4259DE}"/>
              </a:ext>
            </a:extLst>
          </p:cNvPr>
          <p:cNvSpPr txBox="1"/>
          <p:nvPr/>
        </p:nvSpPr>
        <p:spPr>
          <a:xfrm>
            <a:off x="956213" y="5394325"/>
            <a:ext cx="3743960" cy="150495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pl-PL" sz="9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Zlot Food Trucków</a:t>
            </a:r>
          </a:p>
        </p:txBody>
      </p:sp>
      <p:sp>
        <p:nvSpPr>
          <p:cNvPr id="26" name="Pole tekstowe 34">
            <a:extLst>
              <a:ext uri="{FF2B5EF4-FFF2-40B4-BE49-F238E27FC236}">
                <a16:creationId xmlns:a16="http://schemas.microsoft.com/office/drawing/2014/main" xmlns="" id="{0C345DC7-3E57-4F05-80A4-9412677C71B9}"/>
              </a:ext>
            </a:extLst>
          </p:cNvPr>
          <p:cNvSpPr txBox="1"/>
          <p:nvPr/>
        </p:nvSpPr>
        <p:spPr>
          <a:xfrm>
            <a:off x="6458784" y="6187105"/>
            <a:ext cx="326517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pl-PL" sz="9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Wąbrzeskie </a:t>
            </a:r>
            <a:r>
              <a:rPr lang="pl-PL" sz="900" b="1" dirty="0" err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Rockowisko</a:t>
            </a:r>
            <a:endParaRPr lang="pl-PL" sz="900" b="1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411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ąbrzeźno - szablon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zablon" id="{43B9A368-59D1-46E3-B032-917B351946E6}" vid="{766374C6-8229-4F6C-96F3-820AAE626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TM02900771[[fn=Wycinek]]</Template>
  <TotalTime>28</TotalTime>
  <Words>2172</Words>
  <Application>Microsoft Office PowerPoint</Application>
  <PresentationFormat>Niestandardowy</PresentationFormat>
  <Paragraphs>536</Paragraphs>
  <Slides>51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51</vt:i4>
      </vt:variant>
    </vt:vector>
  </HeadingPairs>
  <TitlesOfParts>
    <vt:vector size="53" baseType="lpstr">
      <vt:lpstr>HDOfficeLightV0</vt:lpstr>
      <vt:lpstr>Wąbrzeźno - szablon</vt:lpstr>
      <vt:lpstr>RAPORT O STANIE MIENIA GMINY MIASTO WĄBRZEŹNO 2020</vt:lpstr>
      <vt:lpstr>PRIORYTETY 2020 ROKU</vt:lpstr>
      <vt:lpstr>CELE NA KOLEJNE LATA</vt:lpstr>
      <vt:lpstr>ZAWARTOŚĆ</vt:lpstr>
      <vt:lpstr>URZĄD MIASTA </vt:lpstr>
      <vt:lpstr>REALIZACJA POLITYK, PROGRAMÓW I STRATEGII</vt:lpstr>
      <vt:lpstr>FINANSE GMINY</vt:lpstr>
      <vt:lpstr>PROMOCJA </vt:lpstr>
      <vt:lpstr>PROMOCJA </vt:lpstr>
      <vt:lpstr>PROMOCJA </vt:lpstr>
      <vt:lpstr>PROMOCJA </vt:lpstr>
      <vt:lpstr>WSPÓŁPRACA ZAGRANICZNA</vt:lpstr>
      <vt:lpstr>SPÓŁKI KOMUNALNE I JEDNOSTKI</vt:lpstr>
      <vt:lpstr>MIESZKAŃCY GMINY</vt:lpstr>
      <vt:lpstr>MIESZKAŃCY GMINY</vt:lpstr>
      <vt:lpstr>RYNEK PRACY</vt:lpstr>
      <vt:lpstr>OCHRONA ZDROWIA</vt:lpstr>
      <vt:lpstr>MIEJSKA KOMISJA ROZWIĄZYWANIA PROBLEMÓW ALKOHOLOWYCH</vt:lpstr>
      <vt:lpstr>POMOC SPOŁECZNA</vt:lpstr>
      <vt:lpstr>DZIAŁALNOŚĆ INWESTYCYJNA</vt:lpstr>
      <vt:lpstr>DZIAŁALNOŚĆ INWESTYCYJNA</vt:lpstr>
      <vt:lpstr>DZIAŁALNOŚĆ INWESTYCYJNA</vt:lpstr>
      <vt:lpstr>DZIAŁALNOŚĆ INWESTYCYJNA</vt:lpstr>
      <vt:lpstr>DZIAŁALNOŚĆ INWESTYCYJNA</vt:lpstr>
      <vt:lpstr>DZIAŁALNOŚĆ INWESTYCYJNA</vt:lpstr>
      <vt:lpstr>DZIAŁALNOŚĆ INWESTYCYJNA</vt:lpstr>
      <vt:lpstr>DZIAŁALNOŚĆ INWESTYCYJNA</vt:lpstr>
      <vt:lpstr>GOSPODARKA MIESZKANIOWA I KOMUNALNA</vt:lpstr>
      <vt:lpstr>SPRAWY OBYWATELSKIE</vt:lpstr>
      <vt:lpstr>SPRAWY OBYWATELSKIE</vt:lpstr>
      <vt:lpstr>SPRAWY OBYWATELSKIE</vt:lpstr>
      <vt:lpstr>SPRAWY OBYWATELSKIE</vt:lpstr>
      <vt:lpstr>SPRAWY OBYWATELSKIE</vt:lpstr>
      <vt:lpstr>SPRAWY OBYWATELSKIE</vt:lpstr>
      <vt:lpstr>SPRAWY OBYWATELSKIE</vt:lpstr>
      <vt:lpstr>SPRAWY OBYWATELSKIE</vt:lpstr>
      <vt:lpstr>PRZESTĘPCZOŚĆ W GMINIE</vt:lpstr>
      <vt:lpstr>PRZESTĘPCZOŚĆ W GMINIE</vt:lpstr>
      <vt:lpstr>EDUKACJA</vt:lpstr>
      <vt:lpstr>EDUKACJA</vt:lpstr>
      <vt:lpstr>EDUKACJA</vt:lpstr>
      <vt:lpstr>EDUKACJA</vt:lpstr>
      <vt:lpstr>JEDNOSTKI KULTURY</vt:lpstr>
      <vt:lpstr>JEDNOSTKI KULTURY</vt:lpstr>
      <vt:lpstr>TRANSPORT</vt:lpstr>
      <vt:lpstr>PRZEDSIĘBIORCY</vt:lpstr>
      <vt:lpstr>OCHRONA ŚRODOWISKA</vt:lpstr>
      <vt:lpstr>OCHRONA ŚRODOWISKA</vt:lpstr>
      <vt:lpstr>PLANOWANIE PRZESTRZENNE</vt:lpstr>
      <vt:lpstr>RADA MIASTA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BUDŻETU 2019</dc:title>
  <dc:creator>Marcin Michałowski</dc:creator>
  <cp:lastModifiedBy>Użytkownik</cp:lastModifiedBy>
  <cp:revision>159</cp:revision>
  <cp:lastPrinted>2021-06-22T07:21:12Z</cp:lastPrinted>
  <dcterms:created xsi:type="dcterms:W3CDTF">2018-12-15T10:43:49Z</dcterms:created>
  <dcterms:modified xsi:type="dcterms:W3CDTF">2021-06-23T09:24:46Z</dcterms:modified>
</cp:coreProperties>
</file>